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</p:sldMasterIdLst>
  <p:notesMasterIdLst>
    <p:notesMasterId r:id="rId40"/>
  </p:notesMasterIdLst>
  <p:sldIdLst>
    <p:sldId id="256" r:id="rId3"/>
    <p:sldId id="257" r:id="rId4"/>
    <p:sldId id="264" r:id="rId5"/>
    <p:sldId id="263" r:id="rId6"/>
    <p:sldId id="265" r:id="rId7"/>
    <p:sldId id="268" r:id="rId8"/>
    <p:sldId id="299" r:id="rId9"/>
    <p:sldId id="277" r:id="rId10"/>
    <p:sldId id="278" r:id="rId11"/>
    <p:sldId id="285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300" r:id="rId21"/>
    <p:sldId id="293" r:id="rId22"/>
    <p:sldId id="292" r:id="rId23"/>
    <p:sldId id="295" r:id="rId24"/>
    <p:sldId id="296" r:id="rId25"/>
    <p:sldId id="281" r:id="rId26"/>
    <p:sldId id="301" r:id="rId27"/>
    <p:sldId id="297" r:id="rId28"/>
    <p:sldId id="302" r:id="rId29"/>
    <p:sldId id="272" r:id="rId30"/>
    <p:sldId id="269" r:id="rId31"/>
    <p:sldId id="270" r:id="rId32"/>
    <p:sldId id="271" r:id="rId33"/>
    <p:sldId id="273" r:id="rId34"/>
    <p:sldId id="303" r:id="rId35"/>
    <p:sldId id="259" r:id="rId36"/>
    <p:sldId id="260" r:id="rId37"/>
    <p:sldId id="261" r:id="rId38"/>
    <p:sldId id="2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9580" autoAdjust="0"/>
  </p:normalViewPr>
  <p:slideViewPr>
    <p:cSldViewPr snapToGrid="0">
      <p:cViewPr>
        <p:scale>
          <a:sx n="40" d="100"/>
          <a:sy n="40" d="100"/>
        </p:scale>
        <p:origin x="-84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ABC4B-0E2A-4B19-9849-C0CF9745DF4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F49CA-0896-44C3-B600-0289C409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49CA-0896-44C3-B600-0289C409EA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49CA-0896-44C3-B600-0289C409EA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6" y="609600"/>
            <a:ext cx="92117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90135" y="1981200"/>
            <a:ext cx="4515556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311" y="1981200"/>
            <a:ext cx="451555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92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298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72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09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114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76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48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8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984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978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D59-B14B-4F5C-B13E-E1D0E7FEC89F}" type="datetimeFigureOut">
              <a:rPr lang="en-AU" smtClean="0"/>
              <a:pPr/>
              <a:t>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DD1-F5DB-4B8D-80D9-F8635BF9FA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7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609600"/>
            <a:ext cx="92117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90134" y="1981200"/>
            <a:ext cx="4515556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311" y="1981200"/>
            <a:ext cx="451555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9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7ABF-A9F7-774A-AF10-F41635EB5D83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2943-D97B-F340-BAAB-E4E174DC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914" y="504751"/>
            <a:ext cx="7791719" cy="5008728"/>
          </a:xfrm>
        </p:spPr>
        <p:txBody>
          <a:bodyPr/>
          <a:lstStyle/>
          <a:p>
            <a:r>
              <a:rPr lang="mn-MN" dirty="0" smtClean="0"/>
              <a:t>Түлэгдэлтийн үед </a:t>
            </a:r>
            <a:br>
              <a:rPr lang="mn-MN" dirty="0" smtClean="0"/>
            </a:br>
            <a:r>
              <a:rPr lang="mn-MN" dirty="0" smtClean="0"/>
              <a:t>авах арга хэмжээ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0686" y="3886200"/>
            <a:ext cx="5602514" cy="1752600"/>
          </a:xfrm>
        </p:spPr>
        <p:txBody>
          <a:bodyPr>
            <a:normAutofit/>
          </a:bodyPr>
          <a:lstStyle/>
          <a:p>
            <a:r>
              <a:rPr lang="en-AU" dirty="0" smtClean="0"/>
              <a:t>IEC</a:t>
            </a:r>
          </a:p>
          <a:p>
            <a:r>
              <a:rPr lang="mn-MN" dirty="0" smtClean="0"/>
              <a:t>2018 он 6-р сарын </a:t>
            </a:r>
            <a:r>
              <a:rPr lang="mn-MN" dirty="0"/>
              <a:t>9</a:t>
            </a:r>
            <a:endParaRPr lang="en-AU" dirty="0"/>
          </a:p>
        </p:txBody>
      </p:sp>
      <p:pic>
        <p:nvPicPr>
          <p:cNvPr id="4" name="Picture 4" descr="http://www.vicburns.org.au/images/img-secondary-surv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17" r="-29317"/>
          <a:stretch>
            <a:fillRect/>
          </a:stretch>
        </p:blipFill>
        <p:spPr bwMode="auto">
          <a:xfrm>
            <a:off x="-943429" y="217710"/>
            <a:ext cx="7494523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1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Өнгөц улайлт</a:t>
            </a:r>
            <a:r>
              <a:rPr lang="en-US" dirty="0" smtClean="0"/>
              <a:t>-Erythema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n-MN" dirty="0" smtClean="0"/>
              <a:t>Арьсны</a:t>
            </a:r>
            <a:r>
              <a:rPr lang="en-AU" dirty="0" smtClean="0"/>
              <a:t> </a:t>
            </a:r>
            <a:r>
              <a:rPr lang="mn-MN" dirty="0" smtClean="0"/>
              <a:t>өнгө улайсан, хавагнасан өвдөлт ихтэй </a:t>
            </a:r>
          </a:p>
          <a:p>
            <a:r>
              <a:rPr lang="mn-MN" dirty="0" smtClean="0"/>
              <a:t>Аажимдаа дуслан цэврүү үүсч арьс нь гуужна</a:t>
            </a:r>
            <a:endParaRPr lang="en-AU" dirty="0" smtClean="0"/>
          </a:p>
          <a:p>
            <a:r>
              <a:rPr lang="mn-MN" dirty="0" smtClean="0"/>
              <a:t>Усан суурьтай чийгшүүлэгч тос түрхэнэ.</a:t>
            </a:r>
          </a:p>
          <a:p>
            <a:r>
              <a:rPr lang="mn-MN" dirty="0" smtClean="0"/>
              <a:t>7 хоногийн дотор эдгэрнэ,  соривжихгүй</a:t>
            </a:r>
            <a:endParaRPr lang="en-AU" dirty="0"/>
          </a:p>
          <a:p>
            <a:r>
              <a:rPr lang="mn-MN" b="1" dirty="0" smtClean="0"/>
              <a:t>Эпидермийн </a:t>
            </a:r>
            <a:r>
              <a:rPr lang="en-US" b="1" dirty="0" smtClean="0"/>
              <a:t>(</a:t>
            </a:r>
            <a:r>
              <a:rPr lang="mn-MN" b="1" dirty="0" smtClean="0"/>
              <a:t>өнгөц</a:t>
            </a:r>
            <a:r>
              <a:rPr lang="en-US" b="1" dirty="0" smtClean="0"/>
              <a:t>) </a:t>
            </a:r>
            <a:r>
              <a:rPr lang="mn-MN" b="1" dirty="0" smtClean="0"/>
              <a:t>түлэгдлийг түлэгдлийн гадаргуугийн талбайг тооцож гаргахад хамааруулахгүй</a:t>
            </a:r>
            <a:endParaRPr lang="en-AU" dirty="0"/>
          </a:p>
          <a:p>
            <a:endParaRPr lang="en-AU" dirty="0"/>
          </a:p>
        </p:txBody>
      </p:sp>
      <p:pic>
        <p:nvPicPr>
          <p:cNvPr id="16386" name="Picture 2" descr="http://www.vicburns.org.au/images/img-superficial-epiderma-bur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891" y="2266684"/>
            <a:ext cx="4533364" cy="31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7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Арьсны завсрын давхрагын түлэгдэл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Эпидерм-Дермийн завсрын хэсгийн түлэгдэл </a:t>
            </a:r>
          </a:p>
          <a:p>
            <a:r>
              <a:rPr lang="mn-MN" dirty="0" smtClean="0"/>
              <a:t>Гүнийг эхний хэдэн өдөр үнэлэхэд төвөгтэй байна.</a:t>
            </a:r>
            <a:r>
              <a:rPr lang="en-AU" dirty="0" smtClean="0"/>
              <a:t> </a:t>
            </a:r>
          </a:p>
          <a:p>
            <a:r>
              <a:rPr lang="en-AU" dirty="0" smtClean="0"/>
              <a:t> </a:t>
            </a:r>
            <a:r>
              <a:rPr lang="mn-MN" dirty="0" smtClean="0"/>
              <a:t>Хаван болон шүүдэс багасах үед буюу доод тал нь 48 цагийн дотор дахин үнэлгээ хийнэ.</a:t>
            </a:r>
            <a:endParaRPr lang="en-AU" dirty="0" smtClean="0"/>
          </a:p>
        </p:txBody>
      </p:sp>
      <p:pic>
        <p:nvPicPr>
          <p:cNvPr id="5" name="Content Placeholder 4" descr="http://www.vicburns.org.au/images/img-intermediate-burn-dep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9" y="1970468"/>
            <a:ext cx="4198513" cy="34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Капиллярын эргэн дүүрэлтийг үнэлэх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mn-MN" dirty="0" smtClean="0"/>
              <a:t>Капиллярын эргэн дүүрэлтийн хурд, хэмжээнээс хамаарч түлэгдлийн гүнийг үнэлдэг аргыг эмнэлзүйд хэрэглэдэг.</a:t>
            </a:r>
            <a:endParaRPr lang="en-AU" dirty="0" smtClean="0"/>
          </a:p>
          <a:p>
            <a:r>
              <a:rPr lang="mn-MN" dirty="0" smtClean="0"/>
              <a:t>Үндсэн үнэлгээний явцад капиллярын эргэн дүүрэлт тодорхойлогдох нь түлэгдэл өнгөц байна гэдгийг нотлохгүй.</a:t>
            </a:r>
            <a:endParaRPr lang="en-AU" dirty="0" smtClean="0"/>
          </a:p>
          <a:p>
            <a:r>
              <a:rPr lang="mn-MN" dirty="0" smtClean="0"/>
              <a:t>Түлэгдлийн шарх нь улам гүнзгийрч хүндрэх хандлагатай</a:t>
            </a:r>
            <a:endParaRPr lang="en-AU" dirty="0"/>
          </a:p>
        </p:txBody>
      </p:sp>
      <p:pic>
        <p:nvPicPr>
          <p:cNvPr id="14338" name="Picture 2" descr="http://www.vicburns.org.au/images/img-capillary-retur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068" y="2292441"/>
            <a:ext cx="4131760" cy="27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4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8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Арьсны өнгөц даврхагын түлэгдэл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n-MN" dirty="0" smtClean="0"/>
              <a:t>Мэдрэхүйн мэдрэл гэмтсэнээс маш их өвдөнө.</a:t>
            </a:r>
            <a:endParaRPr lang="en-AU" dirty="0" smtClean="0"/>
          </a:p>
          <a:p>
            <a:r>
              <a:rPr lang="mn-MN" dirty="0" smtClean="0"/>
              <a:t>Капиллярын эргэн дүүрэлт хурдан.</a:t>
            </a:r>
            <a:endParaRPr lang="en-AU" dirty="0" smtClean="0"/>
          </a:p>
          <a:p>
            <a:r>
              <a:rPr lang="mn-MN" dirty="0" smtClean="0"/>
              <a:t>Цэврүү үүссэн байх нь оношлох үндсэн шинж нь</a:t>
            </a:r>
          </a:p>
          <a:p>
            <a:r>
              <a:rPr lang="mn-MN" dirty="0" smtClean="0"/>
              <a:t>Цэврүүнүүд хагарахад түүний дагуу арьсны хөхлөг давхарга  ягаарч нүцгэрнэ</a:t>
            </a:r>
            <a:endParaRPr lang="en-AU" dirty="0" smtClean="0"/>
          </a:p>
          <a:p>
            <a:r>
              <a:rPr lang="mn-MN" dirty="0" smtClean="0"/>
              <a:t>14 хоногт эпителийн төлжилт явагдан эдгэрнэ.</a:t>
            </a:r>
            <a:endParaRPr lang="en-AU" dirty="0"/>
          </a:p>
          <a:p>
            <a:endParaRPr lang="en-AU" dirty="0"/>
          </a:p>
        </p:txBody>
      </p:sp>
      <p:pic>
        <p:nvPicPr>
          <p:cNvPr id="17410" name="Picture 2" descr="http://www.vicburns.org.au/images/img-burn-d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1690689"/>
            <a:ext cx="3863663" cy="38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9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Арьсны дунд давхаргыг хамарсан түлэгдэл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399" y="972457"/>
            <a:ext cx="7010401" cy="5885543"/>
          </a:xfrm>
        </p:spPr>
        <p:txBody>
          <a:bodyPr>
            <a:normAutofit lnSpcReduction="10000"/>
          </a:bodyPr>
          <a:lstStyle/>
          <a:p>
            <a:r>
              <a:rPr lang="mn-MN" dirty="0" smtClean="0"/>
              <a:t>Түлэгдэл дерм давхрагруу орсон байна.</a:t>
            </a:r>
            <a:endParaRPr lang="en-AU" dirty="0" smtClean="0"/>
          </a:p>
          <a:p>
            <a:r>
              <a:rPr lang="mn-MN" dirty="0"/>
              <a:t>Т</a:t>
            </a:r>
            <a:r>
              <a:rPr lang="mn-MN" dirty="0" smtClean="0"/>
              <a:t>үлэгдлийн шарх даамжрахаас буюу амьд эдүүдийг нэмж гэмтээхээс сэргийлэх нь чухал </a:t>
            </a:r>
            <a:r>
              <a:rPr lang="en-US" dirty="0" smtClean="0"/>
              <a:t>(</a:t>
            </a:r>
            <a:r>
              <a:rPr lang="mn-MN" dirty="0" smtClean="0"/>
              <a:t>ялангуяа анхны үед</a:t>
            </a:r>
            <a:r>
              <a:rPr lang="en-US" dirty="0" smtClean="0"/>
              <a:t>)</a:t>
            </a:r>
            <a:endParaRPr lang="mn-MN" dirty="0" smtClean="0"/>
          </a:p>
          <a:p>
            <a:r>
              <a:rPr lang="mn-MN" dirty="0" smtClean="0"/>
              <a:t>Өвдөлт байх боловч өнгөц түлэгдлийн үеийн бодвол бага</a:t>
            </a:r>
          </a:p>
          <a:p>
            <a:r>
              <a:rPr lang="mn-MN" dirty="0" smtClean="0"/>
              <a:t>Капиллярын эргэн дүүрэлт удааширсан байна.</a:t>
            </a:r>
          </a:p>
          <a:p>
            <a:r>
              <a:rPr lang="mn-MN" dirty="0" smtClean="0"/>
              <a:t>Цэврүү байх болох боловч түүний дор харагдах дермүүд өнгө нь хувирсан байна </a:t>
            </a:r>
            <a:endParaRPr lang="mn-MN" dirty="0"/>
          </a:p>
          <a:p>
            <a:r>
              <a:rPr lang="mn-MN" dirty="0" smtClean="0"/>
              <a:t>Эдгэрэх цагийг тогтоох боломжгүй</a:t>
            </a:r>
          </a:p>
          <a:p>
            <a:r>
              <a:rPr lang="mn-MN" dirty="0" smtClean="0"/>
              <a:t>Мөнгөлөг боолтыг </a:t>
            </a:r>
            <a:r>
              <a:rPr lang="mn-MN" dirty="0"/>
              <a:t>дунд болон </a:t>
            </a:r>
            <a:r>
              <a:rPr lang="mn-MN" dirty="0" smtClean="0"/>
              <a:t>гүн давхаргыг </a:t>
            </a:r>
            <a:r>
              <a:rPr lang="mn-MN" dirty="0"/>
              <a:t>хамарсан </a:t>
            </a:r>
            <a:r>
              <a:rPr lang="mn-MN" dirty="0" smtClean="0"/>
              <a:t>түлэгдлийн үед хийнэ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8434" name="Picture 2" descr="http://www.vicburns.org.au/images/img-debridement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26" y="1859055"/>
            <a:ext cx="4018209" cy="36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Арьсны гүн давхрагыг хамарсан түлэгдэл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657" y="1059543"/>
            <a:ext cx="6807199" cy="5558971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Том хэмжээний цэврүүнүүд хагарч арьсны гүнийг хамарсан шарх нүцгэрнэ</a:t>
            </a:r>
          </a:p>
          <a:p>
            <a:r>
              <a:rPr lang="mn-MN" dirty="0" smtClean="0"/>
              <a:t>Түлэгдлийн шархны өнгө янз бүр </a:t>
            </a:r>
          </a:p>
          <a:p>
            <a:r>
              <a:rPr lang="mn-MN" dirty="0" smtClean="0"/>
              <a:t>Капиллярын эргэн дүүрэлт их удааширсан, түлэгдсэн хэсэгт дарахад цайрахгүй хэвээр байх</a:t>
            </a:r>
          </a:p>
          <a:p>
            <a:r>
              <a:rPr lang="mn-MN" dirty="0" smtClean="0"/>
              <a:t>Өвдөлтийн мэдрэхүй буурсан</a:t>
            </a:r>
          </a:p>
          <a:p>
            <a:r>
              <a:rPr lang="mn-MN" dirty="0" smtClean="0"/>
              <a:t>Өнгөц түлэгдлийг бодвол шархаар нэвчих шингэн буурсан</a:t>
            </a:r>
          </a:p>
          <a:p>
            <a:r>
              <a:rPr lang="mn-MN" dirty="0" smtClean="0"/>
              <a:t>Анхны тусламж нь шархыг цэвэрлэх, мөнгөлөг эсвэл бактерийн эсрэг тосон түрхлэгт боолт хийнэ.</a:t>
            </a:r>
          </a:p>
          <a:p>
            <a:r>
              <a:rPr lang="mn-MN" dirty="0" smtClean="0"/>
              <a:t>Мэс заслын цэгцэлгээ шаардлагатай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/>
          </a:p>
        </p:txBody>
      </p:sp>
      <p:pic>
        <p:nvPicPr>
          <p:cNvPr id="19460" name="Picture 4" descr="http://www.vicburns.org.au/images/img-intermediate-burn-dep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17" y="1636939"/>
            <a:ext cx="4257541" cy="40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8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Арьсны бүх давхаргыг нэвтэрсэн түлэгдэл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57" y="1393371"/>
            <a:ext cx="6676572" cy="5464628"/>
          </a:xfrm>
        </p:spPr>
        <p:txBody>
          <a:bodyPr>
            <a:normAutofit/>
          </a:bodyPr>
          <a:lstStyle/>
          <a:p>
            <a:r>
              <a:rPr lang="mn-MN" sz="3200" dirty="0" smtClean="0"/>
              <a:t>Эпидермис ба дермис</a:t>
            </a:r>
            <a:r>
              <a:rPr lang="en-AU" sz="3200" dirty="0" smtClean="0"/>
              <a:t>. </a:t>
            </a:r>
            <a:endParaRPr lang="mn-MN" sz="3200" dirty="0" smtClean="0"/>
          </a:p>
          <a:p>
            <a:r>
              <a:rPr lang="mn-MN" sz="3200" dirty="0" smtClean="0"/>
              <a:t>Нягт цагаан, лааны тос шиг өнгөтэй харагдана</a:t>
            </a:r>
          </a:p>
          <a:p>
            <a:r>
              <a:rPr lang="mn-MN" sz="3200" dirty="0" smtClean="0"/>
              <a:t>Өвдөлтийн мэдрэхүй эрс буурсан.</a:t>
            </a:r>
            <a:endParaRPr lang="en-AU" sz="3200" dirty="0" smtClean="0"/>
          </a:p>
          <a:p>
            <a:r>
              <a:rPr lang="mn-MN" sz="3200" dirty="0" smtClean="0"/>
              <a:t>Шарханд тав үүссэн</a:t>
            </a:r>
            <a:r>
              <a:rPr lang="en-AU" sz="3200" dirty="0" smtClean="0"/>
              <a:t>.</a:t>
            </a:r>
            <a:endParaRPr lang="mn-MN" sz="3200" dirty="0" smtClean="0"/>
          </a:p>
          <a:p>
            <a:r>
              <a:rPr lang="mn-MN" sz="3200" dirty="0"/>
              <a:t>Анхны </a:t>
            </a:r>
            <a:r>
              <a:rPr lang="mn-MN" sz="3200" dirty="0" smtClean="0"/>
              <a:t>тусламж: шархыг цэвэрлэх, </a:t>
            </a:r>
            <a:r>
              <a:rPr lang="mn-MN" sz="3200" dirty="0"/>
              <a:t>мөнгөлөг эсвэл бактерийн эсрэг боолт </a:t>
            </a:r>
            <a:r>
              <a:rPr lang="mn-MN" sz="3200" dirty="0" smtClean="0"/>
              <a:t>хийх</a:t>
            </a:r>
            <a:endParaRPr lang="mn-MN" sz="3200" dirty="0"/>
          </a:p>
          <a:p>
            <a:r>
              <a:rPr lang="mn-MN" sz="3200" dirty="0" smtClean="0"/>
              <a:t>Мэс засал хийх</a:t>
            </a:r>
            <a:endParaRPr lang="en-AU" sz="3200" dirty="0" smtClean="0"/>
          </a:p>
        </p:txBody>
      </p:sp>
      <p:pic>
        <p:nvPicPr>
          <p:cNvPr id="20482" name="Picture 2" descr="http://www.vicburns.org.au/images/img-full-thickness-bur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12" y="2073499"/>
            <a:ext cx="4146997" cy="39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8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Биеийн гадаргуугийн талбай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Эритема буюу өнгөц  улайлтыг түлэгдэлтийн </a:t>
            </a:r>
            <a:r>
              <a:rPr lang="mn-MN" dirty="0" smtClean="0"/>
              <a:t>гадаргуунд хамааруулж </a:t>
            </a:r>
            <a:r>
              <a:rPr lang="mn-MN" dirty="0" smtClean="0"/>
              <a:t>тооцоолохгүй.</a:t>
            </a:r>
            <a:endParaRPr lang="en-AU" dirty="0"/>
          </a:p>
          <a:p>
            <a:r>
              <a:rPr lang="mn-MN" dirty="0" smtClean="0"/>
              <a:t>Биеийн түлэгдсэн гадаргуугийн талбайг нөхөн тооцоолох аргууд:</a:t>
            </a:r>
          </a:p>
          <a:p>
            <a:r>
              <a:rPr lang="en-AU" b="1" dirty="0" smtClean="0"/>
              <a:t> </a:t>
            </a:r>
            <a:r>
              <a:rPr lang="en-AU" b="1" dirty="0"/>
              <a:t>Lund </a:t>
            </a:r>
            <a:r>
              <a:rPr lang="en-AU" b="1" dirty="0" smtClean="0"/>
              <a:t>Browder</a:t>
            </a:r>
            <a:r>
              <a:rPr lang="mn-MN" dirty="0" smtClean="0"/>
              <a:t>-ийн хүснэгт нь хамгийн зөв тодорхойлох арга боловч хугацаа шаардана</a:t>
            </a:r>
            <a:r>
              <a:rPr lang="en-AU" dirty="0" smtClean="0"/>
              <a:t> </a:t>
            </a:r>
            <a:endParaRPr lang="mn-MN" dirty="0" smtClean="0"/>
          </a:p>
          <a:p>
            <a:r>
              <a:rPr lang="mn-MN" b="1" dirty="0"/>
              <a:t>9-тийн дүрэм </a:t>
            </a:r>
            <a:r>
              <a:rPr lang="mn-MN" dirty="0" smtClean="0"/>
              <a:t>нь яаралтай тусламжид</a:t>
            </a:r>
            <a:r>
              <a:rPr lang="mn-MN" dirty="0"/>
              <a:t> </a:t>
            </a:r>
            <a:r>
              <a:rPr lang="mn-MN" dirty="0" smtClean="0"/>
              <a:t>тохиромжтой, хялбар хурдан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0295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icburns.org.au/images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8" y="100772"/>
            <a:ext cx="7263685" cy="65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0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8386"/>
            <a:ext cx="10972800" cy="1143000"/>
          </a:xfrm>
        </p:spPr>
        <p:txBody>
          <a:bodyPr/>
          <a:lstStyle/>
          <a:p>
            <a:r>
              <a:rPr lang="mn-MN" dirty="0" smtClean="0"/>
              <a:t>Түлэгдсэн гадаргууг тооцоолох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7323"/>
            <a:ext cx="10972800" cy="5271919"/>
          </a:xfrm>
        </p:spPr>
        <p:txBody>
          <a:bodyPr>
            <a:normAutofit/>
          </a:bodyPr>
          <a:lstStyle/>
          <a:p>
            <a:r>
              <a:rPr lang="mn-MN" dirty="0" smtClean="0"/>
              <a:t>Шингэн сэлбэж биеийн байдлыг зүгшрүүлэхэд чухал ач хобогдолтой</a:t>
            </a:r>
            <a:endParaRPr lang="en-AU" dirty="0" smtClean="0"/>
          </a:p>
          <a:p>
            <a:r>
              <a:rPr lang="mn-MN" dirty="0" smtClean="0"/>
              <a:t>Паркландын томъёо:</a:t>
            </a:r>
          </a:p>
          <a:p>
            <a:pPr lvl="1"/>
            <a:r>
              <a:rPr lang="en-AU" dirty="0" smtClean="0"/>
              <a:t> 4</a:t>
            </a:r>
            <a:r>
              <a:rPr lang="mn-MN" dirty="0" smtClean="0"/>
              <a:t>мл</a:t>
            </a:r>
            <a:r>
              <a:rPr lang="en-AU" dirty="0" smtClean="0"/>
              <a:t>/</a:t>
            </a:r>
            <a:r>
              <a:rPr lang="mn-MN" dirty="0" smtClean="0"/>
              <a:t>кг</a:t>
            </a:r>
            <a:r>
              <a:rPr lang="en-AU" dirty="0" smtClean="0"/>
              <a:t>/</a:t>
            </a:r>
            <a:r>
              <a:rPr lang="mn-MN" dirty="0" smtClean="0"/>
              <a:t>БТГ</a:t>
            </a:r>
            <a:r>
              <a:rPr lang="en-AU" dirty="0" smtClean="0"/>
              <a:t>%</a:t>
            </a:r>
            <a:r>
              <a:rPr lang="mn-MN" dirty="0" smtClean="0"/>
              <a:t> эхний </a:t>
            </a:r>
            <a:r>
              <a:rPr lang="en-AU" dirty="0" smtClean="0"/>
              <a:t>24 </a:t>
            </a:r>
            <a:r>
              <a:rPr lang="mn-MN" dirty="0" smtClean="0"/>
              <a:t>цагын турш</a:t>
            </a:r>
            <a:endParaRPr lang="en-AU" dirty="0" smtClean="0"/>
          </a:p>
          <a:p>
            <a:pPr lvl="1"/>
            <a:r>
              <a:rPr lang="mn-MN" dirty="0" smtClean="0"/>
              <a:t>Дээрх шингэний хагасын эхний </a:t>
            </a:r>
            <a:r>
              <a:rPr lang="en-AU" dirty="0" smtClean="0"/>
              <a:t>8 </a:t>
            </a:r>
            <a:r>
              <a:rPr lang="mn-MN" dirty="0" smtClean="0"/>
              <a:t>цагийн дотор</a:t>
            </a:r>
            <a:endParaRPr lang="en-AU" dirty="0" smtClean="0"/>
          </a:p>
          <a:p>
            <a:pPr lvl="1"/>
            <a:r>
              <a:rPr lang="mn-MN" dirty="0" smtClean="0"/>
              <a:t>Үлдсэн хагасыг дараагийн</a:t>
            </a:r>
            <a:r>
              <a:rPr lang="en-AU" dirty="0" smtClean="0"/>
              <a:t> </a:t>
            </a:r>
            <a:r>
              <a:rPr lang="en-AU" dirty="0" smtClean="0"/>
              <a:t>16 </a:t>
            </a:r>
            <a:r>
              <a:rPr lang="mn-MN" dirty="0" smtClean="0"/>
              <a:t>цагийн дотор</a:t>
            </a:r>
            <a:endParaRPr lang="en-AU" dirty="0" smtClean="0"/>
          </a:p>
          <a:p>
            <a:pPr lvl="1"/>
            <a:r>
              <a:rPr lang="mn-MN" dirty="0" smtClean="0"/>
              <a:t>Шингэний нөхөлт хангалттай эсэхийг нягтлана, шингэн сэлбэлтийн тун хэмжээ, хурдыг дахин тохируулна. </a:t>
            </a:r>
            <a:endParaRPr lang="en-AU" dirty="0" smtClean="0"/>
          </a:p>
          <a:p>
            <a:pPr lvl="1"/>
            <a:r>
              <a:rPr lang="mn-MN" dirty="0" smtClean="0"/>
              <a:t>Хүүхдэд дээрх шингэний хэмжээн дээр нэмэж хоногийн шингэнийг сэлбэх заалттай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058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Түлэгдэлтийн үед анхан шатны авах арга хэмжээ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dirty="0" smtClean="0"/>
              <a:t>Тойм</a:t>
            </a:r>
            <a:endParaRPr lang="en-AU" dirty="0" smtClean="0"/>
          </a:p>
          <a:p>
            <a:r>
              <a:rPr lang="mn-MN" dirty="0" smtClean="0"/>
              <a:t>Үндсэн </a:t>
            </a:r>
            <a:r>
              <a:rPr lang="en-US" dirty="0" smtClean="0"/>
              <a:t>(initial)</a:t>
            </a:r>
            <a:r>
              <a:rPr lang="mn-MN" dirty="0" smtClean="0"/>
              <a:t> үнэлгээ</a:t>
            </a:r>
            <a:r>
              <a:rPr lang="en-US" dirty="0" smtClean="0"/>
              <a:t>, </a:t>
            </a:r>
            <a:r>
              <a:rPr lang="mn-MN" dirty="0" smtClean="0"/>
              <a:t>үндсэн тусламж</a:t>
            </a:r>
            <a:endParaRPr lang="mn-MN" dirty="0"/>
          </a:p>
          <a:p>
            <a:r>
              <a:rPr lang="mn-MN" dirty="0" smtClean="0"/>
              <a:t>Том </a:t>
            </a:r>
            <a:r>
              <a:rPr lang="mn-MN" dirty="0"/>
              <a:t>түлэгдэлтийн үед авах арга </a:t>
            </a:r>
            <a:r>
              <a:rPr lang="mn-MN" dirty="0" smtClean="0"/>
              <a:t>хэмжээ</a:t>
            </a:r>
            <a:r>
              <a:rPr lang="en-US" dirty="0" smtClean="0"/>
              <a:t>/</a:t>
            </a:r>
            <a:r>
              <a:rPr lang="mn-MN" dirty="0" smtClean="0"/>
              <a:t>Жижиг </a:t>
            </a:r>
            <a:r>
              <a:rPr lang="mn-MN" dirty="0"/>
              <a:t>түлэгдэлтийн үед авах арга </a:t>
            </a:r>
            <a:r>
              <a:rPr lang="mn-MN" dirty="0" smtClean="0"/>
              <a:t>хэмжээ</a:t>
            </a:r>
            <a:endParaRPr lang="mn-MN" dirty="0" smtClean="0"/>
          </a:p>
          <a:p>
            <a:pPr lvl="1"/>
            <a:r>
              <a:rPr lang="mn-MN" dirty="0" smtClean="0"/>
              <a:t>Цахилгааны </a:t>
            </a:r>
            <a:r>
              <a:rPr lang="mn-MN" dirty="0"/>
              <a:t>гэмтэл</a:t>
            </a:r>
            <a:endParaRPr lang="en-AU" dirty="0"/>
          </a:p>
          <a:p>
            <a:pPr lvl="1"/>
            <a:r>
              <a:rPr lang="mn-MN" dirty="0"/>
              <a:t>Химийн </a:t>
            </a:r>
            <a:r>
              <a:rPr lang="mn-MN" dirty="0" smtClean="0"/>
              <a:t>гэмтэл</a:t>
            </a:r>
            <a:endParaRPr lang="en-AU" dirty="0"/>
          </a:p>
          <a:p>
            <a:pPr lvl="1"/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97167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Шархны цэгцэлгээ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Ф</a:t>
            </a:r>
            <a:r>
              <a:rPr lang="mn-MN" dirty="0" smtClean="0"/>
              <a:t>изиологийн уусмалаар </a:t>
            </a:r>
            <a:r>
              <a:rPr lang="en-US" dirty="0" smtClean="0"/>
              <a:t>(</a:t>
            </a:r>
            <a:r>
              <a:rPr lang="mn-MN" dirty="0" smtClean="0"/>
              <a:t>0.9%-ийн хлорт натрийн </a:t>
            </a:r>
            <a:r>
              <a:rPr lang="en-US" dirty="0" smtClean="0"/>
              <a:t>) </a:t>
            </a:r>
            <a:r>
              <a:rPr lang="mn-MN" dirty="0" smtClean="0"/>
              <a:t>эсвэл 0.1</a:t>
            </a:r>
            <a:r>
              <a:rPr lang="en-US" dirty="0"/>
              <a:t>%-</a:t>
            </a:r>
            <a:r>
              <a:rPr lang="mn-MN" dirty="0"/>
              <a:t>ийн </a:t>
            </a:r>
            <a:r>
              <a:rPr lang="mn-MN" dirty="0" smtClean="0"/>
              <a:t>хлоргексидинээр угааж, самбайгаар арчиж цэвэрлэнэ</a:t>
            </a:r>
            <a:endParaRPr lang="en-AU" dirty="0"/>
          </a:p>
          <a:p>
            <a:r>
              <a:rPr lang="mn-MN" dirty="0" smtClean="0"/>
              <a:t>Гэмтсэн болон үхэжсэн эд, сул арьсыг зөөлөн хуулж авна</a:t>
            </a:r>
            <a:endParaRPr lang="en-AU" dirty="0"/>
          </a:p>
          <a:p>
            <a:r>
              <a:rPr lang="en-AU" dirty="0"/>
              <a:t> </a:t>
            </a:r>
            <a:r>
              <a:rPr lang="mn-MN" dirty="0" smtClean="0"/>
              <a:t>Ариун самбай байхгүй бол цэвэр даавуу, цаасан материалаар арчиж болно.</a:t>
            </a:r>
            <a:endParaRPr lang="en-AU" dirty="0"/>
          </a:p>
          <a:p>
            <a:endParaRPr lang="en-AU" dirty="0"/>
          </a:p>
        </p:txBody>
      </p:sp>
      <p:pic>
        <p:nvPicPr>
          <p:cNvPr id="22530" name="Picture 2" descr="http://www.vicburns.org.au/images/img-debride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5" y="2163650"/>
            <a:ext cx="4250029" cy="35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8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200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Хавангийн үед авах арга хэмжээ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1519"/>
            <a:ext cx="10972800" cy="4525963"/>
          </a:xfrm>
        </p:spPr>
        <p:txBody>
          <a:bodyPr>
            <a:normAutofit/>
          </a:bodyPr>
          <a:lstStyle/>
          <a:p>
            <a:r>
              <a:rPr lang="mn-MN" dirty="0" smtClean="0"/>
              <a:t>Хэсэг газрын хаван нь эдийн перфуз болон шархны эдгэрэлтэнд муу нөлөөтэй</a:t>
            </a:r>
          </a:p>
          <a:p>
            <a:r>
              <a:rPr lang="mn-MN" dirty="0" smtClean="0"/>
              <a:t>Чанга боолт хийхээс зайлсхий</a:t>
            </a:r>
            <a:endParaRPr lang="mn-MN" dirty="0"/>
          </a:p>
          <a:p>
            <a:r>
              <a:rPr lang="mn-MN" dirty="0" smtClean="0"/>
              <a:t>Биеийн гэмтсэн хэсгийг өргөж байрлуулах</a:t>
            </a:r>
            <a:endParaRPr lang="en-AU" dirty="0" smtClean="0"/>
          </a:p>
          <a:p>
            <a:r>
              <a:rPr lang="mn-MN" dirty="0" smtClean="0"/>
              <a:t>Хэрэв гэмтэл хөлийг хамарсан  бол өвчтөний хөлийг өндөрлөнө</a:t>
            </a:r>
            <a:endParaRPr lang="en-AU" dirty="0"/>
          </a:p>
          <a:p>
            <a:r>
              <a:rPr lang="mn-MN" dirty="0" smtClean="0"/>
              <a:t>Идэвхитэй үйл болон дасгал хөдөлгөөнийг хязгаарлах</a:t>
            </a:r>
            <a:endParaRPr lang="mn-MN" dirty="0">
              <a:solidFill>
                <a:srgbClr val="FF0000"/>
              </a:solidFill>
            </a:endParaRPr>
          </a:p>
          <a:p>
            <a:r>
              <a:rPr lang="mn-MN" dirty="0" smtClean="0"/>
              <a:t>Уян боолтоор зөөлөн ороож боох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46356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Халдварын хяналт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183086" cy="4525963"/>
          </a:xfrm>
        </p:spPr>
        <p:txBody>
          <a:bodyPr>
            <a:noAutofit/>
          </a:bodyPr>
          <a:lstStyle/>
          <a:p>
            <a:r>
              <a:rPr lang="mn-MN" sz="3200" dirty="0" smtClean="0"/>
              <a:t>Шархны үнэр ба шүүдэсний өнгө</a:t>
            </a:r>
            <a:endParaRPr lang="en-AU" sz="3200" dirty="0" smtClean="0"/>
          </a:p>
          <a:p>
            <a:r>
              <a:rPr lang="mn-MN" sz="3200" dirty="0" smtClean="0"/>
              <a:t>Боолт болон шарх цэгцэлгээний үйлдэл нь асептикийг нарийн баримталсан байна.</a:t>
            </a:r>
            <a:endParaRPr lang="en-AU" sz="3200" dirty="0" smtClean="0"/>
          </a:p>
          <a:p>
            <a:r>
              <a:rPr lang="mn-MN" sz="3200" dirty="0" smtClean="0"/>
              <a:t>Халдварлагдсан шархыг угаах, цэвэрлэх, цэгцлэх, бактерийн эсрэг боолт хийх</a:t>
            </a:r>
            <a:endParaRPr lang="en-AU" sz="3200" dirty="0"/>
          </a:p>
        </p:txBody>
      </p:sp>
      <p:pic>
        <p:nvPicPr>
          <p:cNvPr id="24578" name="Picture 2" descr="http://www.vicburns.org.au/images/img-infected-bur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26" y="1707872"/>
            <a:ext cx="4937557" cy="38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58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928"/>
            <a:ext cx="10972800" cy="1143000"/>
          </a:xfrm>
        </p:spPr>
        <p:txBody>
          <a:bodyPr/>
          <a:lstStyle/>
          <a:p>
            <a:r>
              <a:rPr lang="mn-MN" dirty="0" smtClean="0"/>
              <a:t>Стафилококкын токсеми-эмнэлзүйн илрэл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2" y="1117601"/>
            <a:ext cx="6604001" cy="5471886"/>
          </a:xfrm>
        </p:spPr>
        <p:txBody>
          <a:bodyPr>
            <a:normAutofit/>
          </a:bodyPr>
          <a:lstStyle/>
          <a:p>
            <a:r>
              <a:rPr lang="en-AU" dirty="0" smtClean="0"/>
              <a:t>Staphylococcus </a:t>
            </a:r>
            <a:r>
              <a:rPr lang="en-AU" dirty="0" err="1" smtClean="0"/>
              <a:t>aureus</a:t>
            </a:r>
            <a:r>
              <a:rPr lang="mn-MN" dirty="0" smtClean="0"/>
              <a:t> халдварлаж үржих </a:t>
            </a:r>
            <a:endParaRPr lang="en-AU" dirty="0" smtClean="0"/>
          </a:p>
          <a:p>
            <a:r>
              <a:rPr lang="mn-MN" dirty="0" smtClean="0"/>
              <a:t>Энэ тохиолдолд нас баралт 50</a:t>
            </a:r>
            <a:r>
              <a:rPr lang="en-US" dirty="0" smtClean="0"/>
              <a:t>%-</a:t>
            </a:r>
            <a:r>
              <a:rPr lang="mn-MN" dirty="0" smtClean="0"/>
              <a:t>тай байна.</a:t>
            </a:r>
          </a:p>
          <a:p>
            <a:r>
              <a:rPr lang="mn-MN" dirty="0" smtClean="0"/>
              <a:t>Дараах шинжүүд давшингуй илрэх:</a:t>
            </a:r>
          </a:p>
          <a:p>
            <a:r>
              <a:rPr lang="mn-MN" dirty="0" smtClean="0"/>
              <a:t>38,9 С-ээс дээш халуурах</a:t>
            </a:r>
          </a:p>
          <a:p>
            <a:r>
              <a:rPr lang="mn-MN" dirty="0" smtClean="0"/>
              <a:t>Тууралт, улайлт</a:t>
            </a:r>
            <a:endParaRPr lang="mn-MN" dirty="0"/>
          </a:p>
          <a:p>
            <a:r>
              <a:rPr lang="mn-MN" dirty="0" smtClean="0"/>
              <a:t>Түлэгдлээс хоош хэдэн хоногийн дараа эмнэлзүйн байдал муудах</a:t>
            </a:r>
          </a:p>
          <a:p>
            <a:r>
              <a:rPr lang="mn-MN" dirty="0" smtClean="0"/>
              <a:t>Даралт буурах, гүйлгэлт, бөөлжих шинжүүд илэрч болно.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25602" name="Picture 2" descr="http://www.vicburns.org.au/images/img-infected-burn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05" y="1727200"/>
            <a:ext cx="4728604" cy="36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8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8543" y="666432"/>
            <a:ext cx="10515600" cy="5481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mn-MN" sz="3900" dirty="0" smtClean="0">
                <a:solidFill>
                  <a:srgbClr val="FFC000"/>
                </a:solidFill>
              </a:rPr>
              <a:t>Антибиотик хэрэглэх</a:t>
            </a:r>
            <a:r>
              <a:rPr lang="en-AU" sz="3900" dirty="0" smtClean="0">
                <a:solidFill>
                  <a:srgbClr val="FFC000"/>
                </a:solidFill>
              </a:rPr>
              <a:t>:</a:t>
            </a:r>
          </a:p>
          <a:p>
            <a:pPr marL="0" indent="0">
              <a:buNone/>
            </a:pPr>
            <a:endParaRPr lang="en-AU" dirty="0"/>
          </a:p>
          <a:p>
            <a:r>
              <a:rPr lang="mn-MN" dirty="0" smtClean="0"/>
              <a:t>Түлэгдлийн шарх нь хүндрээгүй өвчтөнд антибиотик хэрэглэх заалтгүй</a:t>
            </a:r>
            <a:endParaRPr lang="en-AU" dirty="0" smtClean="0"/>
          </a:p>
          <a:p>
            <a:r>
              <a:rPr lang="mn-MN" dirty="0" smtClean="0"/>
              <a:t>Урьдчилан сэргийлэх тунгаар антибиотик авах нь жижиг түлэгдлийн үеийн халдварын эрсдлийг бууруулдаггүй харин олон антибиотикт тэсвэртэй нян үүсэхэд нөлөөлдөг.</a:t>
            </a:r>
            <a:endParaRPr lang="en-AU" dirty="0" smtClean="0"/>
          </a:p>
          <a:p>
            <a:r>
              <a:rPr lang="mn-MN" dirty="0" smtClean="0"/>
              <a:t>Зөвхөн шарх халдварлагдсан үед л антибиотик хэрэглэнэ</a:t>
            </a:r>
          </a:p>
          <a:p>
            <a:r>
              <a:rPr lang="mn-MN" dirty="0"/>
              <a:t>Т</a:t>
            </a:r>
            <a:r>
              <a:rPr lang="mn-MN" dirty="0" smtClean="0"/>
              <a:t>үлэгдлийн </a:t>
            </a:r>
            <a:r>
              <a:rPr lang="mn-MN" dirty="0"/>
              <a:t>шарханд  нянгийн эсрэг боолт </a:t>
            </a:r>
            <a:r>
              <a:rPr lang="mn-MN" dirty="0" smtClean="0"/>
              <a:t>хийх нь антибиотикийн уух, тарьж хэрэглэхээс сэргийлэх арга зам мөн.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3994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Тумлайдсан түлэгдэл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384800" cy="5043123"/>
          </a:xfrm>
        </p:spPr>
        <p:txBody>
          <a:bodyPr>
            <a:normAutofit lnSpcReduction="10000"/>
          </a:bodyPr>
          <a:lstStyle/>
          <a:p>
            <a:r>
              <a:rPr lang="mn-MN" dirty="0" smtClean="0"/>
              <a:t>Мөчийг болон хуруу зэрэг тумлайдан түлэгдсэн тохиолдолд тохиолддог хүндрэл</a:t>
            </a:r>
            <a:endParaRPr lang="en-AU" dirty="0" smtClean="0"/>
          </a:p>
          <a:p>
            <a:r>
              <a:rPr lang="mn-MN" dirty="0" smtClean="0"/>
              <a:t>Түлэгдсэн гадарга хавагнах үед мөчдийн цус эргэлт удааширна Цус эргэлтийг сайжруулах зорилгоор “чөлөөлөх зүслэг”-ийг </a:t>
            </a:r>
            <a:r>
              <a:rPr lang="en-US" dirty="0" smtClean="0"/>
              <a:t>(</a:t>
            </a:r>
            <a:r>
              <a:rPr lang="en-AU" dirty="0" err="1"/>
              <a:t>escharotomy</a:t>
            </a:r>
            <a:r>
              <a:rPr lang="en-US" dirty="0" smtClean="0"/>
              <a:t>)</a:t>
            </a:r>
            <a:r>
              <a:rPr lang="mn-MN" dirty="0" smtClean="0"/>
              <a:t> хийнэ. </a:t>
            </a:r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sz="1800" dirty="0"/>
              <a:t>Image courtesy of </a:t>
            </a:r>
            <a:r>
              <a:rPr lang="en-AU" sz="1800" dirty="0" err="1" smtClean="0"/>
              <a:t>www.eplasty.com</a:t>
            </a:r>
            <a:r>
              <a:rPr lang="en-AU" sz="1800" dirty="0" smtClean="0"/>
              <a:t>/</a:t>
            </a:r>
            <a:r>
              <a:rPr lang="en-AU" sz="1800" dirty="0" err="1" smtClean="0"/>
              <a:t>article_images</a:t>
            </a:r>
            <a:endParaRPr lang="en-AU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4400" y="2014191"/>
            <a:ext cx="5722911" cy="28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7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Нүүрний түлэгдэл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4971"/>
            <a:ext cx="9854974" cy="49058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mn-MN" b="1" dirty="0" smtClean="0"/>
              <a:t>Эмчилгээ</a:t>
            </a:r>
            <a:endParaRPr lang="en-AU" b="1" dirty="0"/>
          </a:p>
          <a:p>
            <a:r>
              <a:rPr lang="mn-MN" dirty="0" smtClean="0"/>
              <a:t>Ихэнх тохиолдолд ил аргаар эмчилнэ </a:t>
            </a:r>
            <a:endParaRPr lang="en-AU" dirty="0" smtClean="0"/>
          </a:p>
          <a:p>
            <a:r>
              <a:rPr lang="mn-MN" dirty="0" smtClean="0"/>
              <a:t>Боломжтой бол суугаа </a:t>
            </a:r>
            <a:r>
              <a:rPr lang="mn-MN" dirty="0" smtClean="0"/>
              <a:t>байрлалд бай</a:t>
            </a:r>
            <a:r>
              <a:rPr lang="mn-MN" dirty="0" smtClean="0"/>
              <a:t>лга</a:t>
            </a:r>
            <a:r>
              <a:rPr lang="mn-MN" dirty="0" smtClean="0"/>
              <a:t>на</a:t>
            </a:r>
            <a:endParaRPr lang="mn-MN" b="1" dirty="0"/>
          </a:p>
          <a:p>
            <a:pPr marL="0" indent="0">
              <a:buNone/>
            </a:pPr>
            <a:r>
              <a:rPr lang="mn-MN" b="1" dirty="0" smtClean="0"/>
              <a:t>Аргачлал</a:t>
            </a:r>
            <a:endParaRPr lang="en-AU" b="1" dirty="0"/>
          </a:p>
          <a:p>
            <a:r>
              <a:rPr lang="mn-MN" dirty="0" smtClean="0"/>
              <a:t>Ус эсвэл физиологийн уусмалаар болгоомжтой угаана.</a:t>
            </a:r>
            <a:endParaRPr lang="en-AU" dirty="0"/>
          </a:p>
          <a:p>
            <a:r>
              <a:rPr lang="mn-MN" dirty="0" smtClean="0"/>
              <a:t>Нүүрний түлэгдсэн хэсэгт 1-2 </a:t>
            </a:r>
            <a:r>
              <a:rPr lang="mn-MN" dirty="0"/>
              <a:t>см </a:t>
            </a:r>
            <a:r>
              <a:rPr lang="mn-MN" dirty="0" smtClean="0"/>
              <a:t>зузаантай тосон түрхлэг </a:t>
            </a:r>
            <a:r>
              <a:rPr lang="mn-MN" dirty="0"/>
              <a:t>түрхэх </a:t>
            </a:r>
            <a:endParaRPr lang="mn-MN" dirty="0" smtClean="0"/>
          </a:p>
          <a:p>
            <a:r>
              <a:rPr lang="mn-MN" dirty="0" smtClean="0"/>
              <a:t>Өдөрт </a:t>
            </a:r>
            <a:r>
              <a:rPr lang="mn-MN" dirty="0"/>
              <a:t>2 удаа </a:t>
            </a:r>
            <a:r>
              <a:rPr lang="mn-MN" dirty="0" smtClean="0"/>
              <a:t>түрхлэгийг арилгаж  шархыг цэвэрлэж,  гуужсан хэсгийг хуулж авна</a:t>
            </a:r>
            <a:endParaRPr lang="en-AU" dirty="0" smtClean="0"/>
          </a:p>
          <a:p>
            <a:r>
              <a:rPr lang="mn-MN" dirty="0" smtClean="0"/>
              <a:t>Арьсанд тав үүсэх үед чийгшүүлэгч тэр тусмаа парафин глицеринд суурилсан тос түрхэнэ.</a:t>
            </a:r>
            <a:endParaRPr lang="en-AU" dirty="0" smtClean="0"/>
          </a:p>
          <a:p>
            <a:r>
              <a:rPr lang="mn-MN" dirty="0" smtClean="0"/>
              <a:t>Арьсны түлэгдээгүй </a:t>
            </a:r>
            <a:r>
              <a:rPr lang="mn-MN" dirty="0"/>
              <a:t>хэсгийг </a:t>
            </a:r>
            <a:r>
              <a:rPr lang="mn-MN" dirty="0" smtClean="0"/>
              <a:t>усаар шүршиж, савантай усаар угаана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492" y="462982"/>
            <a:ext cx="1976907" cy="25689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52130" y="1689877"/>
            <a:ext cx="1139252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59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Түлэгдлийн үеийн тусламжид анхаарах зүйлс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n-MN" dirty="0" smtClean="0"/>
              <a:t>Хавсарсан гэмтлийг илрүүлэх</a:t>
            </a:r>
          </a:p>
          <a:p>
            <a:r>
              <a:rPr lang="mn-MN" dirty="0" smtClean="0"/>
              <a:t>Амьсгалын замыг хамрах</a:t>
            </a:r>
            <a:endParaRPr lang="mn-MN" dirty="0" smtClean="0"/>
          </a:p>
          <a:p>
            <a:r>
              <a:rPr lang="mn-MN" dirty="0" smtClean="0"/>
              <a:t>Түлэгдлийн </a:t>
            </a:r>
            <a:r>
              <a:rPr lang="mn-MN" dirty="0" smtClean="0"/>
              <a:t>гүн хийгээд гадаргууг</a:t>
            </a:r>
            <a:r>
              <a:rPr lang="mn-MN" dirty="0" smtClean="0"/>
              <a:t> </a:t>
            </a:r>
            <a:r>
              <a:rPr lang="mn-MN" dirty="0" smtClean="0"/>
              <a:t>үнэл</a:t>
            </a:r>
            <a:endParaRPr lang="en-AU" dirty="0" smtClean="0"/>
          </a:p>
          <a:p>
            <a:r>
              <a:rPr lang="mn-MN" dirty="0" smtClean="0"/>
              <a:t>Шингэн сэлбэх</a:t>
            </a:r>
            <a:endParaRPr lang="en-AU" dirty="0" smtClean="0"/>
          </a:p>
          <a:p>
            <a:r>
              <a:rPr lang="mn-MN" dirty="0"/>
              <a:t>Гипотермигээс урьдчилан </a:t>
            </a:r>
            <a:r>
              <a:rPr lang="mn-MN" dirty="0" smtClean="0"/>
              <a:t>сэргийлэх</a:t>
            </a:r>
          </a:p>
          <a:p>
            <a:r>
              <a:rPr lang="mn-MN" dirty="0" smtClean="0"/>
              <a:t>Халдвараас сэргийлэх </a:t>
            </a:r>
            <a:endParaRPr lang="en-AU" dirty="0" smtClean="0"/>
          </a:p>
          <a:p>
            <a:r>
              <a:rPr lang="mn-MN" dirty="0"/>
              <a:t>Шарх цэгцлэх, боох</a:t>
            </a:r>
            <a:endParaRPr lang="en-AU" dirty="0"/>
          </a:p>
          <a:p>
            <a:r>
              <a:rPr lang="mn-MN" dirty="0"/>
              <a:t>Эшаратоми </a:t>
            </a:r>
            <a:r>
              <a:rPr lang="en-US" dirty="0"/>
              <a:t>(</a:t>
            </a:r>
            <a:r>
              <a:rPr lang="mn-MN" dirty="0"/>
              <a:t>чөлөөлөх</a:t>
            </a:r>
            <a:r>
              <a:rPr lang="en-US" dirty="0"/>
              <a:t>)</a:t>
            </a:r>
            <a:r>
              <a:rPr lang="mn-MN" dirty="0"/>
              <a:t> зүслэг хийх заалттай эсэх </a:t>
            </a:r>
            <a:endParaRPr lang="en-AU" dirty="0"/>
          </a:p>
          <a:p>
            <a:r>
              <a:rPr lang="mn-MN" dirty="0" smtClean="0"/>
              <a:t>Татрангийн </a:t>
            </a:r>
            <a:r>
              <a:rPr lang="mn-MN" dirty="0" smtClean="0"/>
              <a:t>эсрэг ийлдэс </a:t>
            </a:r>
            <a:r>
              <a:rPr lang="mn-MN" dirty="0" smtClean="0"/>
              <a:t>тарих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87167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vicburns.org.au/images/img-electrical-Burn-Ax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87" y="1611892"/>
            <a:ext cx="5743979" cy="43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Цахилгаан цэнэгт түлэгдэх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8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4"/>
            <a:ext cx="10515600" cy="1325563"/>
          </a:xfrm>
        </p:spPr>
        <p:txBody>
          <a:bodyPr/>
          <a:lstStyle/>
          <a:p>
            <a:r>
              <a:rPr lang="mn-MN" dirty="0" smtClean="0"/>
              <a:t>Цахилгааны гэмтэл</a:t>
            </a:r>
            <a:r>
              <a:rPr lang="en-AU" dirty="0" smtClean="0"/>
              <a:t>  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Цахилгааны гэмтлийг бага хүчдэлийн </a:t>
            </a:r>
            <a:r>
              <a:rPr lang="en-US" dirty="0" smtClean="0"/>
              <a:t>(&lt;1000 </a:t>
            </a:r>
            <a:r>
              <a:rPr lang="mn-MN" dirty="0" smtClean="0"/>
              <a:t>вольт</a:t>
            </a:r>
            <a:r>
              <a:rPr lang="en-US" dirty="0" smtClean="0"/>
              <a:t>)</a:t>
            </a:r>
            <a:r>
              <a:rPr lang="mn-MN" dirty="0" smtClean="0"/>
              <a:t> ба өндөр хүчдэлийн </a:t>
            </a:r>
            <a:r>
              <a:rPr lang="en-US" dirty="0" smtClean="0"/>
              <a:t>(&lt;1000 </a:t>
            </a:r>
            <a:r>
              <a:rPr lang="mn-MN" dirty="0" smtClean="0"/>
              <a:t>вольт</a:t>
            </a:r>
            <a:r>
              <a:rPr lang="en-US" dirty="0" smtClean="0"/>
              <a:t>)</a:t>
            </a:r>
            <a:r>
              <a:rPr lang="mn-MN" dirty="0" smtClean="0"/>
              <a:t> гэмтэл эсэхийг тодорхойлно.</a:t>
            </a:r>
          </a:p>
          <a:p>
            <a:r>
              <a:rPr lang="mn-MN" dirty="0" smtClean="0"/>
              <a:t>Бага хүчдэлийн гэмтлүүд нь ихэвчлэн ахуйн хэрэглээний </a:t>
            </a:r>
            <a:r>
              <a:rPr lang="en-US" dirty="0" smtClean="0"/>
              <a:t>(</a:t>
            </a:r>
            <a:r>
              <a:rPr lang="mn-MN" dirty="0" smtClean="0"/>
              <a:t>240 вольт нэг фазын хувьсах гүйдлийн</a:t>
            </a:r>
            <a:r>
              <a:rPr lang="en-US" dirty="0" smtClean="0"/>
              <a:t>)</a:t>
            </a:r>
            <a:r>
              <a:rPr lang="mn-MN" dirty="0" smtClean="0"/>
              <a:t> эсвэл үйлдвэрийн </a:t>
            </a:r>
            <a:r>
              <a:rPr lang="en-US" dirty="0" smtClean="0"/>
              <a:t>(</a:t>
            </a:r>
            <a:r>
              <a:rPr lang="mn-MN" dirty="0" smtClean="0"/>
              <a:t>415 вольт гурван фазын хувьсах гүйдлийн</a:t>
            </a:r>
            <a:r>
              <a:rPr lang="en-US" dirty="0" smtClean="0"/>
              <a:t>)</a:t>
            </a:r>
            <a:r>
              <a:rPr lang="mn-MN" dirty="0" smtClean="0"/>
              <a:t> байна.</a:t>
            </a:r>
          </a:p>
          <a:p>
            <a:r>
              <a:rPr lang="mn-MN" dirty="0"/>
              <a:t>Ц</a:t>
            </a:r>
            <a:r>
              <a:rPr lang="mn-MN" dirty="0" smtClean="0"/>
              <a:t>ахилгаан шугамтай болон бусад өндөр хүчдэлийн цахилгаан гүйдлийн эх үүсвэртэй хүрэлцсэнээс өндөр хүчдэлийн цахилгааны гэмтэл үүснэ</a:t>
            </a:r>
          </a:p>
          <a:p>
            <a:pPr marL="0" indent="0">
              <a:buNone/>
            </a:pPr>
            <a:endParaRPr lang="mn-MN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89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Тойм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9095"/>
            <a:ext cx="10972800" cy="4947069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Том гадаргууг хамарсан </a:t>
            </a:r>
            <a:r>
              <a:rPr lang="mn-MN" dirty="0" smtClean="0"/>
              <a:t>түлэгдэл</a:t>
            </a:r>
            <a:r>
              <a:rPr lang="en-US" dirty="0" smtClean="0"/>
              <a:t> </a:t>
            </a:r>
            <a:r>
              <a:rPr lang="mn-MN" dirty="0" smtClean="0"/>
              <a:t>нь </a:t>
            </a:r>
            <a:r>
              <a:rPr lang="mn-MN" dirty="0" smtClean="0"/>
              <a:t>хүнд </a:t>
            </a:r>
            <a:r>
              <a:rPr lang="mn-MN" dirty="0" smtClean="0"/>
              <a:t>гэмтэл, осол мөн. </a:t>
            </a:r>
            <a:r>
              <a:rPr lang="mn-MN" dirty="0" smtClean="0"/>
              <a:t>Тэдэнд хүнд гэмтэлд</a:t>
            </a:r>
            <a:r>
              <a:rPr lang="mn-MN" dirty="0" smtClean="0"/>
              <a:t> </a:t>
            </a:r>
            <a:r>
              <a:rPr lang="mn-MN" dirty="0" smtClean="0"/>
              <a:t>өртөгсдийн адилаар тусламж үзүүлнэ.</a:t>
            </a:r>
            <a:endParaRPr lang="en-AU" dirty="0" smtClean="0"/>
          </a:p>
          <a:p>
            <a:r>
              <a:rPr lang="mn-MN" dirty="0" smtClean="0"/>
              <a:t>Түлэгдэлт нь амьсгалын замын түлэгдэлтэй хавсран тохиолдох нь олонтой</a:t>
            </a:r>
            <a:r>
              <a:rPr lang="en-AU" dirty="0" smtClean="0"/>
              <a:t>.</a:t>
            </a:r>
            <a:endParaRPr lang="en-AU" dirty="0"/>
          </a:p>
          <a:p>
            <a:r>
              <a:rPr lang="mn-MN" dirty="0" smtClean="0"/>
              <a:t>Бусад гэмтэл хавсран тохиолдоно, ялангуяа дараах </a:t>
            </a:r>
            <a:r>
              <a:rPr lang="mn-MN" dirty="0" smtClean="0"/>
              <a:t>тохиолдолд:</a:t>
            </a:r>
            <a:endParaRPr lang="mn-MN" dirty="0"/>
          </a:p>
          <a:p>
            <a:pPr lvl="1"/>
            <a:r>
              <a:rPr lang="mn-MN" dirty="0" smtClean="0"/>
              <a:t>Тэсрэлт</a:t>
            </a:r>
            <a:r>
              <a:rPr lang="mn-MN" dirty="0" smtClean="0"/>
              <a:t>, </a:t>
            </a:r>
            <a:r>
              <a:rPr lang="mn-MN" dirty="0" smtClean="0"/>
              <a:t>дэлбэрэлт</a:t>
            </a:r>
            <a:endParaRPr lang="mn-MN" dirty="0"/>
          </a:p>
          <a:p>
            <a:pPr lvl="1"/>
            <a:r>
              <a:rPr lang="mn-MN" dirty="0" smtClean="0"/>
              <a:t>Зам </a:t>
            </a:r>
            <a:r>
              <a:rPr lang="mn-MN" dirty="0" smtClean="0"/>
              <a:t>тээврийн </a:t>
            </a:r>
            <a:r>
              <a:rPr lang="mn-MN" dirty="0" smtClean="0"/>
              <a:t>осол</a:t>
            </a:r>
          </a:p>
          <a:p>
            <a:pPr lvl="1"/>
            <a:r>
              <a:rPr lang="mn-MN" dirty="0" smtClean="0"/>
              <a:t>Өндөр </a:t>
            </a:r>
            <a:r>
              <a:rPr lang="mn-MN" dirty="0" smtClean="0"/>
              <a:t>хүчдэлт цахилгааны </a:t>
            </a:r>
            <a:r>
              <a:rPr lang="mn-MN" dirty="0" smtClean="0"/>
              <a:t>гэмтэл</a:t>
            </a:r>
            <a:endParaRPr lang="mn-MN" dirty="0"/>
          </a:p>
          <a:p>
            <a:r>
              <a:rPr lang="mn-MN" dirty="0" smtClean="0"/>
              <a:t>Хүнд хэлбэрийн түлэгдэлтэй өвчтөнийг үндсэн болон лавшруулсан үнэлгээ хийнэ</a:t>
            </a:r>
            <a:endParaRPr lang="en-AU" dirty="0" smtClean="0"/>
          </a:p>
          <a:p>
            <a:pPr marL="457200" lvl="1" indent="0">
              <a:buNone/>
            </a:pPr>
            <a:endParaRPr lang="mn-MN" dirty="0" smtClean="0"/>
          </a:p>
        </p:txBody>
      </p:sp>
    </p:spTree>
    <p:extLst>
      <p:ext uri="{BB962C8B-B14F-4D97-AF65-F5344CB8AC3E}">
        <p14:creationId xmlns:p14="http://schemas.microsoft.com/office/powerpoint/2010/main" val="3189482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Хүчдэл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n-MN" dirty="0"/>
              <a:t>Б</a:t>
            </a:r>
            <a:r>
              <a:rPr lang="mn-MN" dirty="0" smtClean="0"/>
              <a:t>ага хүчдэлийн гэмтэл нь хэсэг газрыг хамарсан эдийн гэмтлийг үүсгэдэг.</a:t>
            </a:r>
            <a:endParaRPr lang="en-AU" dirty="0"/>
          </a:p>
          <a:p>
            <a:r>
              <a:rPr lang="mn-MN" dirty="0" smtClean="0"/>
              <a:t>Өндөр хүчдэлийн гэмтэл нь гүн бөгөөд тархмал гэмтлийг үүсгэдэг. </a:t>
            </a:r>
            <a:endParaRPr lang="mn-MN" dirty="0"/>
          </a:p>
          <a:p>
            <a:r>
              <a:rPr lang="mn-MN" dirty="0" smtClean="0"/>
              <a:t>3 хэлбэрийн төрлийн үүсгэнэ</a:t>
            </a:r>
          </a:p>
          <a:p>
            <a:r>
              <a:rPr lang="en-US" dirty="0" smtClean="0"/>
              <a:t>“</a:t>
            </a:r>
            <a:r>
              <a:rPr lang="mn-MN" dirty="0" smtClean="0"/>
              <a:t>жинхэнэ</a:t>
            </a:r>
            <a:r>
              <a:rPr lang="en-US" dirty="0" smtClean="0"/>
              <a:t>”</a:t>
            </a:r>
            <a:r>
              <a:rPr lang="mn-MN" dirty="0" smtClean="0"/>
              <a:t> цахилгааны гэмтэл нь цэнэг биеээр тархсны улмаас үүснэ</a:t>
            </a:r>
            <a:endParaRPr lang="en-AU" dirty="0"/>
          </a:p>
          <a:p>
            <a:r>
              <a:rPr lang="mn-MN" dirty="0" smtClean="0"/>
              <a:t>Цахилгаан очноос үүссэн гэмтэл </a:t>
            </a:r>
            <a:r>
              <a:rPr lang="mn-MN" dirty="0"/>
              <a:t>-</a:t>
            </a:r>
            <a:r>
              <a:rPr lang="mn-MN" dirty="0" smtClean="0"/>
              <a:t> цэнэгийн үүсвэр бие хооронд үүссэн очонд түлэгдэж үүсэх</a:t>
            </a:r>
          </a:p>
          <a:p>
            <a:r>
              <a:rPr lang="mn-MN" dirty="0" smtClean="0"/>
              <a:t>Хувцас шатаж умлах, дөлөнд түлэгдэх гэмтэл </a:t>
            </a:r>
            <a:endParaRPr lang="en-US" dirty="0" smtClean="0"/>
          </a:p>
          <a:p>
            <a:r>
              <a:rPr lang="mn-MN" dirty="0" smtClean="0"/>
              <a:t>Өндөр хүчдэлийн гэмтэл нь ихэвчлэн бусад гэмтлүүдтэй хавсардаг.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7766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Анхан шатны тусламж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7"/>
          </a:xfrm>
        </p:spPr>
        <p:txBody>
          <a:bodyPr>
            <a:normAutofit/>
          </a:bodyPr>
          <a:lstStyle/>
          <a:p>
            <a:r>
              <a:rPr lang="mn-MN" dirty="0" smtClean="0"/>
              <a:t>Анхны тусламж үзүүлэх</a:t>
            </a:r>
            <a:endParaRPr lang="en-AU" dirty="0"/>
          </a:p>
          <a:p>
            <a:r>
              <a:rPr lang="mn-MN" dirty="0" smtClean="0"/>
              <a:t>Эх үүсвэрийг арилгах</a:t>
            </a:r>
            <a:endParaRPr lang="en-AU" dirty="0"/>
          </a:p>
          <a:p>
            <a:r>
              <a:rPr lang="mn-MN" dirty="0" smtClean="0"/>
              <a:t>Тусламж үзүүлэгч өөрийн аюулгүй байдлыг хангах</a:t>
            </a:r>
          </a:p>
          <a:p>
            <a:r>
              <a:rPr lang="mn-MN" dirty="0" smtClean="0"/>
              <a:t>Хүзүүний тулгуур хамгаалалтыг өмсүүлэх заалттай</a:t>
            </a:r>
            <a:endParaRPr lang="en-AU" dirty="0"/>
          </a:p>
          <a:p>
            <a:r>
              <a:rPr lang="mn-MN" dirty="0" smtClean="0"/>
              <a:t>Хэм алдагдлыг засах</a:t>
            </a:r>
          </a:p>
          <a:p>
            <a:r>
              <a:rPr lang="mn-MN" dirty="0" smtClean="0"/>
              <a:t>Цахилгааны гэмтлийн дүнд ховдлын фибрилляци ба зүрх зогсох гэх мэт зүрхний олон төрлийн хэм алдагдал гардаг.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79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012"/>
            <a:ext cx="10972800" cy="1143000"/>
          </a:xfrm>
        </p:spPr>
        <p:txBody>
          <a:bodyPr/>
          <a:lstStyle/>
          <a:p>
            <a:r>
              <a:rPr lang="mn-MN" dirty="0" smtClean="0"/>
              <a:t>Дарагдлын хам шинж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3714"/>
            <a:ext cx="11364686" cy="5355771"/>
          </a:xfrm>
        </p:spPr>
        <p:txBody>
          <a:bodyPr>
            <a:normAutofit fontScale="92500" lnSpcReduction="20000"/>
          </a:bodyPr>
          <a:lstStyle/>
          <a:p>
            <a:r>
              <a:rPr lang="mn-MN" dirty="0" smtClean="0"/>
              <a:t>Өндөр хүчдэлийн цахилгааны гэмтэлтэй өвчтөнд дарагдлын хам шинж үүсэх эрсдэл өндөр </a:t>
            </a:r>
            <a:endParaRPr lang="mn-MN" dirty="0"/>
          </a:p>
          <a:p>
            <a:r>
              <a:rPr lang="mn-MN" dirty="0" smtClean="0"/>
              <a:t>Гэмтсэн булчин хавдаж, холбогч эдийн уутанд дарагдаж, цус эргэлт хязгаарлагдаж үхжил үүснэ </a:t>
            </a:r>
            <a:endParaRPr lang="en-AU" dirty="0"/>
          </a:p>
          <a:p>
            <a:r>
              <a:rPr lang="mn-MN" dirty="0" smtClean="0"/>
              <a:t>Дарагдлын хам шинжийн шинж тэмдэг</a:t>
            </a:r>
            <a:r>
              <a:rPr lang="en-AU" dirty="0" smtClean="0"/>
              <a:t>:</a:t>
            </a:r>
            <a:r>
              <a:rPr lang="en-AU" dirty="0"/>
              <a:t> 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‘</a:t>
            </a:r>
            <a:r>
              <a:rPr lang="mn-MN" dirty="0" smtClean="0"/>
              <a:t>дарагдсан</a:t>
            </a:r>
            <a:r>
              <a:rPr lang="en-AU" dirty="0" smtClean="0"/>
              <a:t>’ </a:t>
            </a:r>
            <a:r>
              <a:rPr lang="mn-MN" dirty="0" smtClean="0"/>
              <a:t>булчинг тэмтэрч үзэхэд нэн хатуу бүтэц болсон байна</a:t>
            </a:r>
            <a:endParaRPr lang="en-AU" dirty="0"/>
          </a:p>
          <a:p>
            <a:r>
              <a:rPr lang="mn-MN" dirty="0" smtClean="0"/>
              <a:t>Мөчөө хөдөлгөөгүй үед ч нэн хүчтэй өвдөнө</a:t>
            </a:r>
            <a:endParaRPr lang="en-AU" dirty="0"/>
          </a:p>
          <a:p>
            <a:r>
              <a:rPr lang="mn-MN" dirty="0" smtClean="0"/>
              <a:t>Хурууг тэнийлгэхэд өвдөлт эрс нэмэгдэх</a:t>
            </a:r>
            <a:endParaRPr lang="en-AU" dirty="0"/>
          </a:p>
          <a:p>
            <a:r>
              <a:rPr lang="mn-MN" dirty="0" smtClean="0"/>
              <a:t>Захын мэдрэхүй буурах</a:t>
            </a:r>
            <a:endParaRPr lang="en-AU" dirty="0"/>
          </a:p>
          <a:p>
            <a:r>
              <a:rPr lang="mn-MN" dirty="0" smtClean="0"/>
              <a:t>Захын артерийн лугшилт буурах</a:t>
            </a:r>
          </a:p>
          <a:p>
            <a:r>
              <a:rPr lang="mn-MN" dirty="0" smtClean="0"/>
              <a:t>Дарагдлын хамшинжийн үед олон фасциотоми хийж эмчлэх шаардлага гарч болно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185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Анхны тусламж</a:t>
            </a:r>
            <a:r>
              <a:rPr lang="en-AU" dirty="0" smtClean="0"/>
              <a:t> –</a:t>
            </a:r>
            <a:r>
              <a:rPr lang="mn-MN" dirty="0">
                <a:solidFill>
                  <a:srgbClr val="FF0000"/>
                </a:solidFill>
              </a:rPr>
              <a:t>Х</a:t>
            </a:r>
            <a:r>
              <a:rPr lang="mn-MN" dirty="0" smtClean="0">
                <a:solidFill>
                  <a:srgbClr val="FF0000"/>
                </a:solidFill>
              </a:rPr>
              <a:t>ар тосонд </a:t>
            </a:r>
            <a:r>
              <a:rPr lang="mn-MN" dirty="0" smtClean="0"/>
              <a:t>түлэгдэх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Х</a:t>
            </a:r>
            <a:r>
              <a:rPr lang="mn-MN" dirty="0" smtClean="0"/>
              <a:t>үйтэн усаар тосыг хөртөл нь гоожуулж, шүршиж угаана</a:t>
            </a:r>
          </a:p>
          <a:p>
            <a:r>
              <a:rPr lang="mn-MN" dirty="0" smtClean="0"/>
              <a:t>Хар тосыг хуулж авах шаардлагагүй</a:t>
            </a:r>
            <a:endParaRPr lang="en-AU" dirty="0"/>
          </a:p>
          <a:p>
            <a:r>
              <a:rPr lang="mn-MN" dirty="0" smtClean="0"/>
              <a:t>Хөргөсний дараа хайлуулагч уусмалаар арчиж хайлсан хэсгийг нь авч цэвэрлэн  шингэн парафин эсвэл вазелин гелийг түрхэнэ.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9992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Анхны тусламж</a:t>
            </a:r>
            <a:r>
              <a:rPr lang="en-AU" dirty="0" smtClean="0"/>
              <a:t> – </a:t>
            </a:r>
            <a:r>
              <a:rPr lang="mn-MN" dirty="0" smtClean="0"/>
              <a:t>Химийн түлэгдэл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12892"/>
            <a:ext cx="9796917" cy="4816699"/>
          </a:xfrm>
        </p:spPr>
        <p:txBody>
          <a:bodyPr>
            <a:normAutofit/>
          </a:bodyPr>
          <a:lstStyle/>
          <a:p>
            <a:r>
              <a:rPr lang="mn-MN" dirty="0" smtClean="0"/>
              <a:t>Цаг алдалгүй цэвэр усаар тасралтгүй урсгаж угаах ба өвдөлт намдтал үргэлжлүүлэх нь зүйттэй </a:t>
            </a:r>
          </a:p>
          <a:p>
            <a:r>
              <a:rPr lang="mn-MN" dirty="0" smtClean="0"/>
              <a:t>Тусламж үзүүлэгч хувийн хамгааллалтын өмсгөл өмссөн байх</a:t>
            </a:r>
            <a:endParaRPr lang="en-AU" dirty="0" smtClean="0"/>
          </a:p>
          <a:p>
            <a:r>
              <a:rPr lang="mn-MN" dirty="0" smtClean="0"/>
              <a:t>Осолдогчийн химийн бодистой хувцсыг тайлах</a:t>
            </a:r>
          </a:p>
          <a:p>
            <a:r>
              <a:rPr lang="mn-MN" dirty="0" smtClean="0"/>
              <a:t>Химийн нунтаг бодисыг багсаар арчиж арилгана</a:t>
            </a:r>
          </a:p>
          <a:p>
            <a:r>
              <a:rPr lang="mn-MN" dirty="0" smtClean="0"/>
              <a:t>Угааж байх үедээ химийн </a:t>
            </a:r>
            <a:r>
              <a:rPr lang="mn-MN" smtClean="0"/>
              <a:t>бодис гэмтээгүй хэсгийн арьс руу </a:t>
            </a:r>
            <a:r>
              <a:rPr lang="mn-MN" dirty="0" smtClean="0"/>
              <a:t>урсаж түлэхээс зайлсхийх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596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83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Нүд химийн бодист түлэгдэх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8" y="1295405"/>
            <a:ext cx="11161486" cy="4873171"/>
          </a:xfrm>
        </p:spPr>
        <p:txBody>
          <a:bodyPr>
            <a:normAutofit/>
          </a:bodyPr>
          <a:lstStyle/>
          <a:p>
            <a:r>
              <a:rPr lang="mn-MN" dirty="0" smtClean="0"/>
              <a:t>Нүдний химийн түлэгдэлтийн үед усаар ба физиологийн уусмалаар угааж байхдаа анестетик түрхлэг нэмж хэрэглэнэ.</a:t>
            </a:r>
            <a:endParaRPr lang="en-AU" dirty="0"/>
          </a:p>
          <a:p>
            <a:r>
              <a:rPr lang="mn-MN" dirty="0" smtClean="0"/>
              <a:t>Нүдний химийн түлэгдэлтийн үед саармагжуулах өвөрмөц уусмал шаардлагагүй.</a:t>
            </a:r>
          </a:p>
          <a:p>
            <a:r>
              <a:rPr lang="mn-MN" dirty="0" smtClean="0"/>
              <a:t>Угааж буй үедээ гэмтээгүй нүдээ байнга хамгаалж байх ёстой.</a:t>
            </a:r>
            <a:endParaRPr lang="en-AU" dirty="0"/>
          </a:p>
          <a:p>
            <a:r>
              <a:rPr lang="mn-MN" dirty="0" smtClean="0"/>
              <a:t>Тоосонцор тоос</a:t>
            </a:r>
            <a:r>
              <a:rPr lang="en-US" dirty="0" smtClean="0"/>
              <a:t> (</a:t>
            </a:r>
            <a:r>
              <a:rPr lang="mn-MN" dirty="0" smtClean="0"/>
              <a:t>шохой, цемент гэх мэт</a:t>
            </a:r>
            <a:r>
              <a:rPr lang="en-US" dirty="0" smtClean="0"/>
              <a:t>)</a:t>
            </a:r>
            <a:r>
              <a:rPr lang="mn-MN" dirty="0" smtClean="0"/>
              <a:t> байх магадлалтай тул нүдний зовхийг эргүүлэн угааж цэвэрлэнэ.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7874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55046"/>
              </p:ext>
            </p:extLst>
          </p:nvPr>
        </p:nvGraphicFramePr>
        <p:xfrm>
          <a:off x="338595" y="108748"/>
          <a:ext cx="11493774" cy="6389618"/>
        </p:xfrm>
        <a:graphic>
          <a:graphicData uri="http://schemas.openxmlformats.org/drawingml/2006/table">
            <a:tbl>
              <a:tblPr/>
              <a:tblGrid>
                <a:gridCol w="1722433"/>
                <a:gridCol w="4383315"/>
                <a:gridCol w="5388026"/>
              </a:tblGrid>
              <a:tr h="264022"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Бодис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4539" marR="24539" marT="12269" marB="12269" anchor="ctr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Шинж</a:t>
                      </a:r>
                      <a:r>
                        <a:rPr lang="mn-MN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тэмдэг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4539" marR="24539" marT="12269" marB="12269" anchor="ctr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Эмчилгээ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4539" marR="24539" marT="12269" marB="12269" anchor="ctr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5"/>
                    </a:solidFill>
                  </a:tcPr>
                </a:tc>
              </a:tr>
              <a:tr h="1945160">
                <a:tc>
                  <a:txBody>
                    <a:bodyPr/>
                    <a:lstStyle/>
                    <a:p>
                      <a:pPr fontAlgn="t"/>
                      <a:r>
                        <a:rPr lang="mn-MN" sz="2000" b="1" dirty="0" smtClean="0">
                          <a:solidFill>
                            <a:srgbClr val="02789F"/>
                          </a:solidFill>
                          <a:effectLst/>
                        </a:rPr>
                        <a:t>Фторын</a:t>
                      </a:r>
                      <a:r>
                        <a:rPr lang="mn-MN" sz="2000" b="1" baseline="0" dirty="0" smtClean="0">
                          <a:solidFill>
                            <a:srgbClr val="02789F"/>
                          </a:solidFill>
                          <a:effectLst/>
                        </a:rPr>
                        <a:t> хүчил</a:t>
                      </a:r>
                      <a:endParaRPr lang="en-AU" sz="2000" b="1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Хүчил ба бодисын солилцооны хор. Маш их өвдөлтттэй. Маш бага хэмжээгээр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үйлчлэхэд л аминд хүрэх аюултай. Хэм алдалтын шалтаан болдог.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Усаар угаана.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Кальцийн глюконаттай түлэнхийн гел түрхэх эсвэл 10</a:t>
                      </a:r>
                      <a:r>
                        <a:rPr lang="en-US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%-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ийн кальци глюконатаар хэсэг газар тарьж саармагжуулна. Нүдний гэмтлийг кальцийн глюконатаар угаахгүй, их хэмжээний усаар угаана. Цочмог үед нэг удаа кальци глюконатаар угааж болно.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</a:tr>
              <a:tr h="1369477">
                <a:tc>
                  <a:txBody>
                    <a:bodyPr/>
                    <a:lstStyle/>
                    <a:p>
                      <a:pPr fontAlgn="t"/>
                      <a:r>
                        <a:rPr lang="mn-MN" sz="2000" b="1" dirty="0" smtClean="0">
                          <a:solidFill>
                            <a:srgbClr val="02789F"/>
                          </a:solidFill>
                          <a:effectLst/>
                        </a:rPr>
                        <a:t>Цемент</a:t>
                      </a:r>
                      <a:r>
                        <a:rPr lang="mn-MN" sz="2000" b="1" baseline="0" dirty="0" smtClean="0">
                          <a:solidFill>
                            <a:srgbClr val="02789F"/>
                          </a:solidFill>
                          <a:effectLst/>
                        </a:rPr>
                        <a:t> </a:t>
                      </a:r>
                      <a:r>
                        <a:rPr lang="en-AU" sz="2000" b="1" dirty="0" smtClean="0">
                          <a:solidFill>
                            <a:srgbClr val="02789F"/>
                          </a:solidFill>
                          <a:effectLst/>
                        </a:rPr>
                        <a:t>(</a:t>
                      </a:r>
                      <a:r>
                        <a:rPr lang="mn-MN" sz="2000" b="1" dirty="0" smtClean="0">
                          <a:solidFill>
                            <a:srgbClr val="02789F"/>
                          </a:solidFill>
                          <a:effectLst/>
                        </a:rPr>
                        <a:t>шүлт</a:t>
                      </a:r>
                      <a:r>
                        <a:rPr lang="en-AU" sz="2000" b="1" dirty="0" smtClean="0">
                          <a:solidFill>
                            <a:srgbClr val="02789F"/>
                          </a:solidFill>
                          <a:effectLst/>
                        </a:rPr>
                        <a:t>)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Цементийн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нунтаг нь хувцсыг нэвтэлж хөлстэй урвалд орж экзотермийн урвал үүсгэдэг. Өвдөлт ба мэдрэхүйн алдагдалд түргэн хүргэдэггүй.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Усаар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удаан хугацааны туршид угаана.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</a:tr>
              <a:tr h="1780123">
                <a:tc>
                  <a:txBody>
                    <a:bodyPr/>
                    <a:lstStyle/>
                    <a:p>
                      <a:pPr fontAlgn="t"/>
                      <a:r>
                        <a:rPr lang="mn-MN" sz="2000" b="1" dirty="0" smtClean="0">
                          <a:solidFill>
                            <a:srgbClr val="02789F"/>
                          </a:solidFill>
                          <a:effectLst/>
                        </a:rPr>
                        <a:t>Фосфор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Ихэвчлэн цэргийн газар, гал хамгаалахад болон бордоонд ихэвчлэн байна. Фосфор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нь агаартай урвалд орж гал авалцдаг тул хүчилтөрөгчийн эх үүсвэрийг зайлуулна.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 Усаар угаах</a:t>
                      </a:r>
                    </a:p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Шархны цэгцэлгээ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хийх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0,5</a:t>
                      </a:r>
                      <a:r>
                        <a:rPr lang="en-US" sz="2000" dirty="0" smtClean="0">
                          <a:solidFill>
                            <a:srgbClr val="02789F"/>
                          </a:solidFill>
                          <a:effectLst/>
                        </a:rPr>
                        <a:t>%-</a:t>
                      </a:r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ийн зэсийн сульфатын уусмалыг тухайн хэсэгт хийж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хар болсноор ялган оношлож цэвэрлэнэ.</a:t>
                      </a:r>
                      <a:endParaRPr lang="mn-MN" sz="2000" dirty="0" smtClean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</a:tr>
              <a:tr h="622996">
                <a:tc>
                  <a:txBody>
                    <a:bodyPr/>
                    <a:lstStyle/>
                    <a:p>
                      <a:pPr fontAlgn="t"/>
                      <a:r>
                        <a:rPr lang="mn-MN" sz="2000" b="1" dirty="0" smtClean="0">
                          <a:solidFill>
                            <a:srgbClr val="02789F"/>
                          </a:solidFill>
                          <a:effectLst/>
                        </a:rPr>
                        <a:t>Бензин</a:t>
                      </a:r>
                      <a:endParaRPr lang="en-AU" sz="2000" b="1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Бензинд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орох болон арьсанд өргөнөөр хүрэлцэхэд ихэвчлэн хэсэг газрыг хамарсан гэмтэл үүсгэнэ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n-MN" sz="2000" dirty="0" smtClean="0">
                          <a:solidFill>
                            <a:srgbClr val="02789F"/>
                          </a:solidFill>
                          <a:effectLst/>
                        </a:rPr>
                        <a:t>Усаар</a:t>
                      </a:r>
                      <a:r>
                        <a:rPr lang="mn-MN" sz="2000" baseline="0" dirty="0" smtClean="0">
                          <a:solidFill>
                            <a:srgbClr val="02789F"/>
                          </a:solidFill>
                          <a:effectLst/>
                        </a:rPr>
                        <a:t> угаана</a:t>
                      </a:r>
                      <a:endParaRPr lang="en-AU" sz="2000" dirty="0">
                        <a:solidFill>
                          <a:srgbClr val="02789F"/>
                        </a:solidFill>
                        <a:effectLst/>
                      </a:endParaRPr>
                    </a:p>
                  </a:txBody>
                  <a:tcPr marL="25560" marR="25560" marT="25560" marB="25560">
                    <a:lnL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B8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64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Асуулт байна уу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n-MN" dirty="0" smtClean="0"/>
              <a:t>Үндсэн </a:t>
            </a:r>
            <a:r>
              <a:rPr lang="en-US" dirty="0" smtClean="0"/>
              <a:t>(</a:t>
            </a:r>
            <a:r>
              <a:rPr lang="mn-MN" dirty="0" smtClean="0"/>
              <a:t>анхдагч</a:t>
            </a:r>
            <a:r>
              <a:rPr lang="en-US" dirty="0" smtClean="0"/>
              <a:t>)</a:t>
            </a:r>
            <a:r>
              <a:rPr lang="mn-MN" dirty="0" smtClean="0"/>
              <a:t> </a:t>
            </a:r>
            <a:r>
              <a:rPr lang="mn-MN" dirty="0" smtClean="0"/>
              <a:t>үнэлгээ</a:t>
            </a:r>
            <a:r>
              <a:rPr lang="en-AU" dirty="0" smtClean="0"/>
              <a:t>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551761" cy="4525963"/>
          </a:xfrm>
        </p:spPr>
        <p:txBody>
          <a:bodyPr>
            <a:normAutofit fontScale="70000" lnSpcReduction="20000"/>
          </a:bodyPr>
          <a:lstStyle/>
          <a:p>
            <a:r>
              <a:rPr lang="mn-MN" sz="3400" dirty="0" smtClean="0"/>
              <a:t>АМЬСГАЛЫН ЗАМ ЧӨЛӨӨЛӨХ хийгээд хүзүүг хамгаалах</a:t>
            </a:r>
            <a:endParaRPr lang="en-AU" sz="3400" dirty="0"/>
          </a:p>
          <a:p>
            <a:r>
              <a:rPr lang="mn-MN" sz="3400" dirty="0" smtClean="0"/>
              <a:t>Зөөлөн эдийн хавагналын улмаас а</a:t>
            </a:r>
            <a:r>
              <a:rPr lang="mn-MN" sz="3400" dirty="0" smtClean="0"/>
              <a:t>мьсгалын </a:t>
            </a:r>
            <a:r>
              <a:rPr lang="mn-MN" sz="3400" dirty="0" smtClean="0"/>
              <a:t>зам бөглөрөх эрсдэлтэй </a:t>
            </a:r>
            <a:endParaRPr lang="mn-MN" sz="3400" dirty="0" smtClean="0"/>
          </a:p>
          <a:p>
            <a:r>
              <a:rPr lang="mn-MN" sz="3400" dirty="0"/>
              <a:t>Дараах шинжүүд илэрвэл</a:t>
            </a:r>
            <a:r>
              <a:rPr lang="en-AU" sz="3400" dirty="0"/>
              <a:t>:</a:t>
            </a:r>
          </a:p>
          <a:p>
            <a:r>
              <a:rPr lang="mn-MN" sz="3400" dirty="0"/>
              <a:t>Ослын үед өвчтөн хязгаарлагдмал орчинд байсан бол</a:t>
            </a:r>
            <a:endParaRPr lang="en-AU" sz="3400" dirty="0"/>
          </a:p>
          <a:p>
            <a:r>
              <a:rPr lang="mn-MN" sz="3400" b="1" u="sng" dirty="0">
                <a:solidFill>
                  <a:srgbClr val="0070C0"/>
                </a:solidFill>
              </a:rPr>
              <a:t>Нүүрний түлэгдэл </a:t>
            </a:r>
            <a:r>
              <a:rPr lang="mn-MN" sz="3400" dirty="0"/>
              <a:t>эсвэл </a:t>
            </a:r>
            <a:r>
              <a:rPr lang="mn-MN" sz="3400" dirty="0" smtClean="0"/>
              <a:t>нүүр</a:t>
            </a:r>
            <a:r>
              <a:rPr lang="en-US" sz="3400" dirty="0" smtClean="0"/>
              <a:t>/</a:t>
            </a:r>
            <a:r>
              <a:rPr lang="mn-MN" sz="3400" dirty="0"/>
              <a:t>хамрын үс хуйхлагдах</a:t>
            </a:r>
            <a:r>
              <a:rPr lang="en-AU" sz="3400" dirty="0"/>
              <a:t> </a:t>
            </a:r>
            <a:endParaRPr lang="mn-MN" sz="3400" dirty="0"/>
          </a:p>
          <a:p>
            <a:r>
              <a:rPr lang="mn-MN" sz="3400" dirty="0"/>
              <a:t>Ам эсвэл хамарт хөө тортог тогтох</a:t>
            </a:r>
          </a:p>
          <a:p>
            <a:r>
              <a:rPr lang="mn-MN" sz="3400" dirty="0"/>
              <a:t>Салстын </a:t>
            </a:r>
            <a:r>
              <a:rPr lang="mn-MN" sz="3400" dirty="0" smtClean="0"/>
              <a:t>түлэгдэл үрэвсэл</a:t>
            </a:r>
            <a:endParaRPr lang="en-AU" sz="3400" dirty="0"/>
          </a:p>
          <a:p>
            <a:r>
              <a:rPr lang="mn-MN" sz="3400" dirty="0"/>
              <a:t>Тортогтой цэр</a:t>
            </a:r>
            <a:endParaRPr lang="en-AU" sz="3400" dirty="0"/>
          </a:p>
          <a:p>
            <a:r>
              <a:rPr lang="mn-MN" sz="3400" dirty="0"/>
              <a:t>Амны салст хавагнасан </a:t>
            </a:r>
            <a:endParaRPr lang="en-AU" sz="3400" dirty="0"/>
          </a:p>
          <a:p>
            <a:r>
              <a:rPr lang="mn-MN" sz="3400" dirty="0"/>
              <a:t>Хяхтнасан амьсгал</a:t>
            </a:r>
            <a:r>
              <a:rPr lang="en-AU" sz="3400" dirty="0"/>
              <a:t>, </a:t>
            </a:r>
            <a:r>
              <a:rPr lang="mn-MN" sz="3400" dirty="0"/>
              <a:t>хоолой сөөх </a:t>
            </a:r>
            <a:endParaRPr lang="en-AU" sz="3400" dirty="0"/>
          </a:p>
          <a:p>
            <a:endParaRPr lang="mn-MN" dirty="0" smtClean="0"/>
          </a:p>
          <a:p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9800" y="602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pic>
        <p:nvPicPr>
          <p:cNvPr id="7" name="Picture 2" descr="http://www.vicburns.org.au/images/img-primary-surv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78" y="616480"/>
            <a:ext cx="2796823" cy="38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0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М</a:t>
            </a:r>
            <a:r>
              <a:rPr lang="mn-MN" dirty="0" smtClean="0"/>
              <a:t>өгөөрсөн </a:t>
            </a:r>
            <a:r>
              <a:rPr lang="mn-MN" dirty="0" smtClean="0"/>
              <a:t>хоолойд гуурс тавих заалт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n-MN" dirty="0" smtClean="0"/>
              <a:t>Хяхтнаа амьсгалтай байх нь цагаан мөгөөрсөн хоолойд гуурс тавих яаралтай заалт болно.</a:t>
            </a:r>
            <a:endParaRPr lang="en-AU" dirty="0"/>
          </a:p>
          <a:p>
            <a:r>
              <a:rPr lang="mn-MN" dirty="0"/>
              <a:t>А</a:t>
            </a:r>
            <a:r>
              <a:rPr lang="mn-MN" dirty="0" smtClean="0"/>
              <a:t>мьсгалын зам түлэгдсэн шинж эсвэл өгүүлэмжтэй, амьсгалын зам бөглөрсөн байх магадлалтай бол тээвэрлэлтийн өмнө </a:t>
            </a:r>
            <a:r>
              <a:rPr lang="mn-MN" dirty="0" smtClean="0"/>
              <a:t>“урьдчилан сэргийлэх” зорилгоор </a:t>
            </a:r>
            <a:r>
              <a:rPr lang="mn-MN" dirty="0" smtClean="0"/>
              <a:t>мөгөөрсөн хоолойд гуурс тавина.  </a:t>
            </a:r>
            <a:endParaRPr lang="en-AU" dirty="0"/>
          </a:p>
          <a:p>
            <a:r>
              <a:rPr lang="mn-MN" dirty="0" smtClean="0"/>
              <a:t>Хүзүү болон толгойн хаван нэмэгдэх </a:t>
            </a:r>
            <a:endParaRPr lang="en-AU" dirty="0"/>
          </a:p>
          <a:p>
            <a:r>
              <a:rPr lang="mn-MN" dirty="0" smtClean="0"/>
              <a:t>ГКҮ </a:t>
            </a:r>
            <a:r>
              <a:rPr lang="en-AU" dirty="0" smtClean="0"/>
              <a:t>&lt;9</a:t>
            </a:r>
            <a:r>
              <a:rPr lang="mn-MN" dirty="0" smtClean="0"/>
              <a:t>, ухаангүй байдал</a:t>
            </a:r>
            <a:endParaRPr lang="en-AU" dirty="0"/>
          </a:p>
          <a:p>
            <a:r>
              <a:rPr lang="mn-MN" dirty="0" smtClean="0"/>
              <a:t>Орчиндоо харьцаагүй</a:t>
            </a:r>
            <a:r>
              <a:rPr lang="en-US" dirty="0" smtClean="0"/>
              <a:t>/</a:t>
            </a:r>
            <a:r>
              <a:rPr lang="mn-MN" dirty="0" smtClean="0"/>
              <a:t>дошгирсон</a:t>
            </a:r>
            <a:r>
              <a:rPr lang="en-US" dirty="0" smtClean="0"/>
              <a:t>/</a:t>
            </a:r>
            <a:r>
              <a:rPr lang="mn-MN" dirty="0" smtClean="0"/>
              <a:t>баримжаа алдсан</a:t>
            </a:r>
            <a:endParaRPr lang="en-AU" dirty="0"/>
          </a:p>
          <a:p>
            <a:r>
              <a:rPr lang="mn-MN" dirty="0" smtClean="0"/>
              <a:t>Амьсгалын замын гэмтлийн өгүүлэмж эсвэл шинж тэмдэгтэй, цагаан мөгөөрсөн хоолойд гуурс тавиагүй бол амьсгалын замыг цаг тутам үнэл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3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Түлэгдлийн анхны тусламж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10972800" cy="5390147"/>
          </a:xfrm>
        </p:spPr>
        <p:txBody>
          <a:bodyPr>
            <a:normAutofit fontScale="92500" lnSpcReduction="20000"/>
          </a:bodyPr>
          <a:lstStyle/>
          <a:p>
            <a:r>
              <a:rPr lang="mn-MN" dirty="0" smtClean="0"/>
              <a:t>Түлэгдсэн хэсгийг хурдан зуур хөргөх нь түлэгдэл гүнзгийрхээс сэргийлнэ. </a:t>
            </a:r>
            <a:endParaRPr lang="en-AU" dirty="0" smtClean="0"/>
          </a:p>
          <a:p>
            <a:r>
              <a:rPr lang="mn-MN" dirty="0" smtClean="0"/>
              <a:t>Биеийн </a:t>
            </a:r>
            <a:r>
              <a:rPr lang="mn-MN" dirty="0"/>
              <a:t>түлэгдсэн </a:t>
            </a:r>
            <a:r>
              <a:rPr lang="mn-MN" dirty="0" smtClean="0"/>
              <a:t>хэсэг дээр хүйтэн </a:t>
            </a:r>
            <a:r>
              <a:rPr lang="mn-MN" dirty="0"/>
              <a:t>ус </a:t>
            </a:r>
            <a:r>
              <a:rPr lang="mn-MN" dirty="0" smtClean="0"/>
              <a:t>гоожуула</a:t>
            </a:r>
            <a:r>
              <a:rPr lang="mn-MN" dirty="0" smtClean="0"/>
              <a:t>х</a:t>
            </a:r>
          </a:p>
          <a:p>
            <a:r>
              <a:rPr lang="mn-MN" dirty="0" smtClean="0"/>
              <a:t>Хэт хүйтэн мөстэй ус байх шаардлагагүй</a:t>
            </a:r>
            <a:endParaRPr lang="en-AU" dirty="0" smtClean="0"/>
          </a:p>
          <a:p>
            <a:r>
              <a:rPr lang="mn-MN" dirty="0" smtClean="0"/>
              <a:t>Саванд хийсэн усанд дүрэхэд амархан бүлээсэх тул зөвлөхгүй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mn-MN" dirty="0" smtClean="0"/>
              <a:t>Өвдөлт </a:t>
            </a:r>
            <a:r>
              <a:rPr lang="mn-MN" dirty="0"/>
              <a:t>намдаах</a:t>
            </a:r>
            <a:endParaRPr lang="en-AU" dirty="0"/>
          </a:p>
          <a:p>
            <a:r>
              <a:rPr lang="mn-MN" dirty="0" smtClean="0"/>
              <a:t>Халдвараас сэргийлж ш</a:t>
            </a:r>
            <a:r>
              <a:rPr lang="mn-MN" dirty="0" smtClean="0"/>
              <a:t>арханд цэвэр боолт хийх, тээвэрлэх явцад хүнсний скоч хэрэглэх боломжтой</a:t>
            </a:r>
            <a:endParaRPr lang="en-AU" dirty="0" smtClean="0"/>
          </a:p>
          <a:p>
            <a:r>
              <a:rPr lang="mn-MN" dirty="0" smtClean="0"/>
              <a:t>Арьсны хамгаалах үйл алдагдсан тул халдвар авах эрсдэлтэй, </a:t>
            </a:r>
            <a:r>
              <a:rPr lang="en-US" dirty="0" smtClean="0"/>
              <a:t>(</a:t>
            </a:r>
            <a:r>
              <a:rPr lang="mn-MN" dirty="0" smtClean="0"/>
              <a:t>татрангийн </a:t>
            </a:r>
            <a:r>
              <a:rPr lang="mn-MN" dirty="0"/>
              <a:t>эсрэг ийлдэс </a:t>
            </a:r>
            <a:r>
              <a:rPr lang="mn-MN" dirty="0" smtClean="0"/>
              <a:t>тарих</a:t>
            </a:r>
            <a:r>
              <a:rPr lang="en-US" dirty="0" smtClean="0"/>
              <a:t>)</a:t>
            </a:r>
            <a:r>
              <a:rPr lang="mn-MN" dirty="0" smtClean="0"/>
              <a:t>, г</a:t>
            </a:r>
            <a:r>
              <a:rPr lang="mn-MN" dirty="0" smtClean="0"/>
              <a:t>ипотермигээс </a:t>
            </a:r>
            <a:r>
              <a:rPr lang="mn-MN" dirty="0" smtClean="0"/>
              <a:t>урьдчилан </a:t>
            </a:r>
            <a:r>
              <a:rPr lang="mn-MN" dirty="0" smtClean="0"/>
              <a:t>сэргийлэх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3285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/>
              <a:t>Өгүүлэмж цуглуулах</a:t>
            </a:r>
            <a:endParaRPr lang="en-AU" dirty="0"/>
          </a:p>
        </p:txBody>
      </p:sp>
      <p:pic>
        <p:nvPicPr>
          <p:cNvPr id="4098" name="Picture 2" descr="http://www.vicburns.org.au/images/secondary-survey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17" r="-293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icburns.org.au/images/img-secondary-surv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17" r="-293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6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/>
              <a:t>Түлэгдлийн үнэлгээ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mn-MN" dirty="0" smtClean="0"/>
              <a:t>Гүн </a:t>
            </a:r>
            <a:endParaRPr lang="en-AU" dirty="0" smtClean="0"/>
          </a:p>
          <a:p>
            <a:r>
              <a:rPr lang="mn-MN" dirty="0" smtClean="0"/>
              <a:t>Түлэгдлийн талбай</a:t>
            </a:r>
            <a:endParaRPr lang="en-AU" dirty="0" smtClean="0"/>
          </a:p>
          <a:p>
            <a:r>
              <a:rPr lang="mn-MN" dirty="0" smtClean="0"/>
              <a:t>Эмгэг жам</a:t>
            </a:r>
            <a:endParaRPr lang="en-AU" dirty="0"/>
          </a:p>
        </p:txBody>
      </p:sp>
      <p:pic>
        <p:nvPicPr>
          <p:cNvPr id="8194" name="Picture 2" descr="http://www.vicburns.org.au/images/img-burns-assess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93" y="1957589"/>
            <a:ext cx="5924283" cy="42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2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vicburns.org.au/images/img-the-ski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4" y="377371"/>
            <a:ext cx="10002475" cy="6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30885"/>
      </p:ext>
    </p:extLst>
  </p:cSld>
  <p:clrMapOvr>
    <a:masterClrMapping/>
  </p:clrMapOvr>
</p:sld>
</file>

<file path=ppt/theme/theme1.xml><?xml version="1.0" encoding="utf-8"?>
<a:theme xmlns:a="http://schemas.openxmlformats.org/drawingml/2006/main" name="I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3127</TotalTime>
  <Words>1580</Words>
  <Application>Microsoft Office PowerPoint</Application>
  <PresentationFormat>Custom</PresentationFormat>
  <Paragraphs>231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IEC</vt:lpstr>
      <vt:lpstr>1_IEC</vt:lpstr>
      <vt:lpstr>Түлэгдэлтийн үед  авах арга хэмжээ</vt:lpstr>
      <vt:lpstr>Түлэгдэлтийн үед анхан шатны авах арга хэмжээ </vt:lpstr>
      <vt:lpstr>Тойм</vt:lpstr>
      <vt:lpstr>Үндсэн (анхдагч) үнэлгээ  </vt:lpstr>
      <vt:lpstr>Мөгөөрсөн хоолойд гуурс тавих заалт </vt:lpstr>
      <vt:lpstr>Түлэгдлийн анхны тусламж</vt:lpstr>
      <vt:lpstr>Өгүүлэмж цуглуулах</vt:lpstr>
      <vt:lpstr>Түлэгдлийн үнэлгээ</vt:lpstr>
      <vt:lpstr>PowerPoint Presentation</vt:lpstr>
      <vt:lpstr>Өнгөц улайлт-Erythema</vt:lpstr>
      <vt:lpstr>Арьсны завсрын давхрагын түлэгдэл  </vt:lpstr>
      <vt:lpstr>Капиллярын эргэн дүүрэлтийг үнэлэх</vt:lpstr>
      <vt:lpstr>Арьсны өнгөц даврхагын түлэгдэл </vt:lpstr>
      <vt:lpstr>Арьсны дунд давхаргыг хамарсан түлэгдэл </vt:lpstr>
      <vt:lpstr>Арьсны гүн давхрагыг хамарсан түлэгдэл </vt:lpstr>
      <vt:lpstr>Арьсны бүх давхаргыг нэвтэрсэн түлэгдэл</vt:lpstr>
      <vt:lpstr>Биеийн гадаргуугийн талбай</vt:lpstr>
      <vt:lpstr>PowerPoint Presentation</vt:lpstr>
      <vt:lpstr>Түлэгдсэн гадаргууг тооцоолох</vt:lpstr>
      <vt:lpstr>Шархны цэгцэлгээ</vt:lpstr>
      <vt:lpstr>Хавангийн үед авах арга хэмжээ </vt:lpstr>
      <vt:lpstr>Халдварын хяналт</vt:lpstr>
      <vt:lpstr>Стафилококкын токсеми-эмнэлзүйн илрэл</vt:lpstr>
      <vt:lpstr>PowerPoint Presentation</vt:lpstr>
      <vt:lpstr>Тумлайдсан түлэгдэл</vt:lpstr>
      <vt:lpstr>Нүүрний түлэгдэл</vt:lpstr>
      <vt:lpstr>Түлэгдлийн үеийн тусламжид анхаарах зүйлс</vt:lpstr>
      <vt:lpstr>Цахилгаан цэнэгт түлэгдэх</vt:lpstr>
      <vt:lpstr>Цахилгааны гэмтэл      </vt:lpstr>
      <vt:lpstr>Хүчдэл</vt:lpstr>
      <vt:lpstr>Анхан шатны тусламж</vt:lpstr>
      <vt:lpstr>Дарагдлын хам шинж</vt:lpstr>
      <vt:lpstr>Анхны тусламж –Хар тосонд түлэгдэх</vt:lpstr>
      <vt:lpstr>Анхны тусламж – Химийн түлэгдэл</vt:lpstr>
      <vt:lpstr>Нүд химийн бодист түлэгдэх </vt:lpstr>
      <vt:lpstr>PowerPoint Presentation</vt:lpstr>
      <vt:lpstr>Асуулт байна уу?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Burns Management</dc:title>
  <dc:creator>Peter Jordan</dc:creator>
  <cp:lastModifiedBy>BATCHULUUN</cp:lastModifiedBy>
  <cp:revision>218</cp:revision>
  <dcterms:created xsi:type="dcterms:W3CDTF">2015-05-24T23:12:16Z</dcterms:created>
  <dcterms:modified xsi:type="dcterms:W3CDTF">2018-06-09T05:12:53Z</dcterms:modified>
</cp:coreProperties>
</file>