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3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342056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9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7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Reversible causes</a:t>
            </a:r>
          </a:p>
        </p:txBody>
      </p:sp>
    </p:spTree>
    <p:extLst>
      <p:ext uri="{BB962C8B-B14F-4D97-AF65-F5344CB8AC3E}">
        <p14:creationId xmlns:p14="http://schemas.microsoft.com/office/powerpoint/2010/main" val="256600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117600" y="381000"/>
            <a:ext cx="69088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639733" y="1981200"/>
            <a:ext cx="3386667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31686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mn-MN" sz="6000" dirty="0" smtClean="0"/>
              <a:t>Амилуулах лавшруулсан тусламжийн дэслэл</a:t>
            </a:r>
            <a:endParaRPr sz="2800" dirty="0"/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29" name="Group 129"/>
          <p:cNvGrpSpPr/>
          <p:nvPr/>
        </p:nvGrpSpPr>
        <p:grpSpPr>
          <a:xfrm>
            <a:off x="0" y="1004887"/>
            <a:ext cx="8494715" cy="5057776"/>
            <a:chOff x="0" y="0"/>
            <a:chExt cx="8494714" cy="5057775"/>
          </a:xfrm>
        </p:grpSpPr>
        <p:grpSp>
          <p:nvGrpSpPr>
            <p:cNvPr id="112" name="Group 112"/>
            <p:cNvGrpSpPr/>
            <p:nvPr/>
          </p:nvGrpSpPr>
          <p:grpSpPr>
            <a:xfrm>
              <a:off x="422275" y="3914775"/>
              <a:ext cx="8072439" cy="1143000"/>
              <a:chOff x="0" y="0"/>
              <a:chExt cx="8072438" cy="1143000"/>
            </a:xfrm>
          </p:grpSpPr>
          <p:sp>
            <p:nvSpPr>
              <p:cNvPr id="110" name="Shape 110"/>
              <p:cNvSpPr/>
              <p:nvPr/>
            </p:nvSpPr>
            <p:spPr>
              <a:xfrm>
                <a:off x="0" y="0"/>
                <a:ext cx="8072438" cy="1143000"/>
              </a:xfrm>
              <a:prstGeom prst="rightArrow">
                <a:avLst>
                  <a:gd name="adj1" fmla="val 50000"/>
                  <a:gd name="adj2" fmla="val 49993"/>
                </a:avLst>
              </a:prstGeom>
              <a:gradFill flip="none" rotWithShape="1">
                <a:gsLst>
                  <a:gs pos="0">
                    <a:srgbClr val="3AA6CC"/>
                  </a:gs>
                  <a:gs pos="100000">
                    <a:srgbClr val="FFEBFA"/>
                  </a:gs>
                </a:gsLst>
                <a:lin ang="0" scaled="0"/>
              </a:gradFill>
              <a:ln w="25400" cap="flat">
                <a:solidFill>
                  <a:srgbClr val="385D8A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111124" y="385762"/>
                <a:ext cx="7342189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ЦЭЭЖ ШАХАЛТЫГ АЛЬ БОЛОХ БАГА ЗАВСАРЛАГАТАЙГААР 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3" name="MCDD01702_0000[1].pdf" descr="MCDD01702_0000[1]"/>
            <p:cNvPicPr/>
            <p:nvPr/>
          </p:nvPicPr>
          <p:blipFill>
            <a:blip r:embed="rId2" cstate="print">
              <a:extLst/>
            </a:blip>
            <a:srcRect l="2815" r="30616"/>
            <a:stretch>
              <a:fillRect/>
            </a:stretch>
          </p:blipFill>
          <p:spPr>
            <a:xfrm>
              <a:off x="515937" y="1676400"/>
              <a:ext cx="1897064" cy="647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" name="Shape 114"/>
            <p:cNvSpPr/>
            <p:nvPr/>
          </p:nvSpPr>
          <p:spPr>
            <a:xfrm>
              <a:off x="0" y="0"/>
              <a:ext cx="388620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rPr smtClean="0"/>
                <a:t>Эхлүүлэх                  </a:t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4337050" y="1989137"/>
              <a:ext cx="477838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4815522" y="1053147"/>
              <a:ext cx="1" cy="201612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4814887" y="1062037"/>
              <a:ext cx="790576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4806950" y="3070225"/>
              <a:ext cx="79216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121" name="Group 121"/>
            <p:cNvGrpSpPr/>
            <p:nvPr/>
          </p:nvGrpSpPr>
          <p:grpSpPr>
            <a:xfrm>
              <a:off x="2428875" y="1376362"/>
              <a:ext cx="1917700" cy="1219514"/>
              <a:chOff x="0" y="0"/>
              <a:chExt cx="1917700" cy="1219513"/>
            </a:xfrm>
          </p:grpSpPr>
          <p:sp>
            <p:nvSpPr>
              <p:cNvPr id="119" name="Shape 119"/>
              <p:cNvSpPr/>
              <p:nvPr/>
            </p:nvSpPr>
            <p:spPr>
              <a:xfrm>
                <a:off x="0" y="0"/>
                <a:ext cx="1917700" cy="1219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10800"/>
                    </a:lnTo>
                    <a:lnTo>
                      <a:pt x="108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D2CDE1"/>
              </a:solidFill>
              <a:ln w="9525" cap="flat">
                <a:solidFill>
                  <a:srgbClr val="4D4D4D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530240" y="250398"/>
                <a:ext cx="1369786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>
                  <a:spcBef>
                    <a:spcPts val="1400"/>
                  </a:spcBef>
                </a:pPr>
                <a:r>
                  <a:rPr lang="mn-MN" dirty="0" smtClean="0"/>
                  <a:t>Х</a:t>
                </a:r>
                <a:r>
                  <a:rPr dirty="0" err="1" smtClean="0"/>
                  <a:t>эмийг</a:t>
                </a:r>
                <a:r>
                  <a:rPr dirty="0" smtClean="0"/>
                  <a:t> </a:t>
                </a:r>
                <a:r>
                  <a:rPr dirty="0" err="1" smtClean="0"/>
                  <a:t>үнэлэх</a:t>
                </a:r>
                <a:r>
                  <a:rPr dirty="0" smtClean="0"/>
                  <a:t> </a:t>
                </a:r>
                <a:endParaRPr dirty="0"/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5622925" y="555625"/>
              <a:ext cx="2530475" cy="1012826"/>
              <a:chOff x="0" y="0"/>
              <a:chExt cx="2530475" cy="1012825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0" y="0"/>
                <a:ext cx="2530475" cy="1012825"/>
              </a:xfrm>
              <a:prstGeom prst="roundRect">
                <a:avLst>
                  <a:gd name="adj" fmla="val 16667"/>
                </a:avLst>
              </a:prstGeom>
              <a:solidFill>
                <a:srgbClr val="D2CDE1"/>
              </a:solidFill>
              <a:ln w="9525" cap="flat">
                <a:solidFill>
                  <a:srgbClr val="4D4D4D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spcBef>
                    <a:spcPts val="6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268208" y="0"/>
                <a:ext cx="2262267" cy="9925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300"/>
                  </a:spcBef>
                  <a:defRPr sz="3500"/>
                </a:lvl1pPr>
              </a:lstStyle>
              <a:p>
                <a:pPr lvl="0">
                  <a:defRPr sz="1800"/>
                </a:pPr>
                <a:r>
                  <a:rPr lang="mn-MN" sz="2800" dirty="0" smtClean="0"/>
                  <a:t>Ц</a:t>
                </a:r>
                <a:r>
                  <a:rPr sz="2800" dirty="0" err="1" smtClean="0"/>
                  <a:t>охилтоор</a:t>
                </a:r>
                <a:r>
                  <a:rPr sz="2800" dirty="0" smtClean="0"/>
                  <a:t> </a:t>
                </a:r>
              </a:p>
              <a:p>
                <a:pPr lvl="0">
                  <a:defRPr sz="1800"/>
                </a:pPr>
                <a:r>
                  <a:rPr lang="x-none" sz="2800" smtClean="0"/>
                  <a:t>   </a:t>
                </a:r>
                <a:r>
                  <a:rPr sz="2800" dirty="0" err="1" smtClean="0"/>
                  <a:t>засрах</a:t>
                </a:r>
                <a:r>
                  <a:rPr sz="2800" dirty="0" smtClean="0"/>
                  <a:t> </a:t>
                </a:r>
                <a:endParaRPr sz="2800" dirty="0"/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5687182" y="2563812"/>
              <a:ext cx="2807531" cy="1012826"/>
              <a:chOff x="0" y="0"/>
              <a:chExt cx="2807530" cy="1012825"/>
            </a:xfrm>
          </p:grpSpPr>
          <p:sp>
            <p:nvSpPr>
              <p:cNvPr id="125" name="Shape 125"/>
              <p:cNvSpPr/>
              <p:nvPr/>
            </p:nvSpPr>
            <p:spPr>
              <a:xfrm>
                <a:off x="0" y="0"/>
                <a:ext cx="2530475" cy="1012825"/>
              </a:xfrm>
              <a:prstGeom prst="roundRect">
                <a:avLst>
                  <a:gd name="adj" fmla="val 16667"/>
                </a:avLst>
              </a:prstGeom>
              <a:solidFill>
                <a:srgbClr val="D2CDE1"/>
              </a:solidFill>
              <a:ln w="9525" cap="flat">
                <a:solidFill>
                  <a:srgbClr val="4D4D4D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spcBef>
                    <a:spcPts val="600"/>
                  </a:spcBef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203950" y="32064"/>
                <a:ext cx="2603580" cy="8694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300"/>
                  </a:spcBef>
                  <a:defRPr sz="2800"/>
                </a:lvl1pPr>
              </a:lstStyle>
              <a:p>
                <a:pPr lvl="0">
                  <a:defRPr sz="1800"/>
                </a:pPr>
                <a:r>
                  <a:rPr lang="mn-MN" sz="2400" dirty="0" smtClean="0">
                    <a:latin typeface="Arial" pitchFamily="34" charset="0"/>
                    <a:cs typeface="Arial" pitchFamily="34" charset="0"/>
                  </a:rPr>
                  <a:t>Цохилтоор  </a:t>
                </a:r>
              </a:p>
              <a:p>
                <a:pPr lvl="0">
                  <a:defRPr sz="1800"/>
                </a:pPr>
                <a:r>
                  <a:rPr lang="mn-MN" sz="2400" dirty="0" smtClean="0">
                    <a:latin typeface="Arial" pitchFamily="34" charset="0"/>
                    <a:cs typeface="Arial" pitchFamily="34" charset="0"/>
                  </a:rPr>
                  <a:t>    засрахгүй  </a:t>
                </a:r>
                <a:endParaRPr lang="mn-MN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8" name="Shape 128"/>
            <p:cNvSpPr/>
            <p:nvPr/>
          </p:nvSpPr>
          <p:spPr>
            <a:xfrm>
              <a:off x="381000" y="442912"/>
              <a:ext cx="152400" cy="129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30" name="Shape 130"/>
          <p:cNvSpPr/>
          <p:nvPr/>
        </p:nvSpPr>
        <p:spPr>
          <a:xfrm flipH="1">
            <a:off x="2388470" y="1524086"/>
            <a:ext cx="1" cy="1101146"/>
          </a:xfrm>
          <a:prstGeom prst="line">
            <a:avLst/>
          </a:prstGeom>
          <a:ln w="25400">
            <a:solidFill>
              <a:srgbClr val="F79646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2330518" y="985977"/>
            <a:ext cx="24327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>
              <a:defRPr sz="1900"/>
            </a:lvl1pPr>
          </a:lstStyle>
          <a:p>
            <a:pPr lvl="0">
              <a:defRPr sz="1800"/>
            </a:pPr>
            <a:r>
              <a:rPr smtClean="0"/>
              <a:t>Цээж шахалтыг зогсоох </a:t>
            </a:r>
            <a:endParaRPr sz="1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4906433" y="3455987"/>
            <a:ext cx="3386667" cy="30972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12039" lvl="0" indent="-312039" defTabSz="416052">
              <a:spcBef>
                <a:spcPts val="500"/>
              </a:spcBef>
              <a:defRPr sz="1800"/>
            </a:pPr>
            <a:r>
              <a:rPr lang="mn-MN" sz="2912" dirty="0" smtClean="0"/>
              <a:t>З</a:t>
            </a:r>
            <a:r>
              <a:rPr sz="2912" dirty="0" err="1" smtClean="0"/>
              <a:t>охицуулаггүй</a:t>
            </a:r>
            <a:r>
              <a:rPr sz="2912" dirty="0" smtClean="0"/>
              <a:t> </a:t>
            </a:r>
            <a:r>
              <a:rPr sz="2912" dirty="0" err="1" smtClean="0"/>
              <a:t>цахилгаан</a:t>
            </a:r>
            <a:r>
              <a:rPr sz="2912" dirty="0" smtClean="0"/>
              <a:t> </a:t>
            </a:r>
            <a:r>
              <a:rPr sz="2912" dirty="0" err="1" smtClean="0"/>
              <a:t>идэвх</a:t>
            </a:r>
            <a:endParaRPr sz="2912" dirty="0"/>
          </a:p>
          <a:p>
            <a:pPr marL="312039" lvl="0" indent="-312039" defTabSz="416052">
              <a:spcBef>
                <a:spcPts val="500"/>
              </a:spcBef>
              <a:defRPr sz="1800"/>
            </a:pPr>
            <a:r>
              <a:rPr sz="2912" dirty="0" err="1" smtClean="0"/>
              <a:t>Том</a:t>
            </a:r>
            <a:r>
              <a:rPr sz="2912" dirty="0" smtClean="0"/>
              <a:t> </a:t>
            </a:r>
            <a:r>
              <a:rPr sz="2912" dirty="0" err="1" smtClean="0"/>
              <a:t>болон</a:t>
            </a:r>
            <a:r>
              <a:rPr sz="2912" dirty="0" smtClean="0"/>
              <a:t> </a:t>
            </a:r>
            <a:r>
              <a:rPr sz="2912" dirty="0" err="1" smtClean="0"/>
              <a:t>жижиг</a:t>
            </a:r>
            <a:r>
              <a:rPr sz="2912" dirty="0" smtClean="0"/>
              <a:t> </a:t>
            </a:r>
            <a:r>
              <a:rPr sz="2912" dirty="0" err="1" smtClean="0"/>
              <a:t>далайцтай</a:t>
            </a:r>
            <a:endParaRPr sz="2912" dirty="0"/>
          </a:p>
          <a:p>
            <a:pPr marL="312039" lvl="0" indent="-312039" defTabSz="416052">
              <a:spcBef>
                <a:spcPts val="500"/>
              </a:spcBef>
              <a:defRPr sz="1800"/>
            </a:pPr>
            <a:r>
              <a:rPr lang="mn-MN" sz="2912" dirty="0" smtClean="0"/>
              <a:t>Артефакт байгаа эсэх</a:t>
            </a:r>
            <a:endParaRPr sz="2912" dirty="0"/>
          </a:p>
          <a:p>
            <a:pPr marL="638937" lvl="1" indent="-222884" defTabSz="416052">
              <a:spcBef>
                <a:spcPts val="500"/>
              </a:spcBef>
              <a:buClr>
                <a:srgbClr val="5F5F5F"/>
              </a:buClr>
              <a:defRPr sz="1800"/>
            </a:pPr>
            <a:r>
              <a:rPr sz="2184" dirty="0" err="1" smtClean="0"/>
              <a:t>Хөдлөх</a:t>
            </a:r>
            <a:endParaRPr sz="2184" dirty="0"/>
          </a:p>
          <a:p>
            <a:pPr marL="638937" lvl="1" indent="-222884" defTabSz="416052">
              <a:spcBef>
                <a:spcPts val="500"/>
              </a:spcBef>
              <a:buClr>
                <a:srgbClr val="5F5F5F"/>
              </a:buClr>
              <a:defRPr sz="1800"/>
            </a:pPr>
            <a:r>
              <a:rPr lang="mn-MN" sz="2184" dirty="0" smtClean="0"/>
              <a:t>Т</a:t>
            </a:r>
            <a:r>
              <a:rPr sz="2184" dirty="0" err="1" smtClean="0"/>
              <a:t>эжээлээс</a:t>
            </a:r>
            <a:r>
              <a:rPr sz="2184" dirty="0" smtClean="0"/>
              <a:t> </a:t>
            </a:r>
            <a:r>
              <a:rPr sz="2184" dirty="0" err="1" smtClean="0"/>
              <a:t>салах</a:t>
            </a:r>
            <a:r>
              <a:rPr sz="2184" dirty="0" smtClean="0"/>
              <a:t> </a:t>
            </a:r>
            <a:endParaRPr sz="2184" dirty="0"/>
          </a:p>
        </p:txBody>
      </p:sp>
      <p:grpSp>
        <p:nvGrpSpPr>
          <p:cNvPr id="138" name="Group 138"/>
          <p:cNvGrpSpPr/>
          <p:nvPr/>
        </p:nvGrpSpPr>
        <p:grpSpPr>
          <a:xfrm>
            <a:off x="338930" y="114300"/>
            <a:ext cx="8466140" cy="3198814"/>
            <a:chOff x="-1" y="-101600"/>
            <a:chExt cx="8466139" cy="3198813"/>
          </a:xfrm>
        </p:grpSpPr>
        <p:pic>
          <p:nvPicPr>
            <p:cNvPr id="134" name="009 ECG coarse vfib small.jpg" descr="009 ECG coarse vfib small"/>
            <p:cNvPicPr/>
            <p:nvPr/>
          </p:nvPicPr>
          <p:blipFill>
            <a:blip r:embed="rId2" cstate="print">
              <a:extLst/>
            </a:blip>
            <a:srcRect l="4583" r="11767"/>
            <a:stretch>
              <a:fillRect/>
            </a:stretch>
          </p:blipFill>
          <p:spPr>
            <a:xfrm>
              <a:off x="-1" y="1120775"/>
              <a:ext cx="8466139" cy="19764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7" name="Group 137"/>
            <p:cNvGrpSpPr/>
            <p:nvPr/>
          </p:nvGrpSpPr>
          <p:grpSpPr>
            <a:xfrm>
              <a:off x="2911321" y="-101600"/>
              <a:ext cx="2530477" cy="1012825"/>
              <a:chOff x="0" y="0"/>
              <a:chExt cx="2530475" cy="1012825"/>
            </a:xfrm>
          </p:grpSpPr>
          <p:sp>
            <p:nvSpPr>
              <p:cNvPr id="135" name="Shape 135"/>
              <p:cNvSpPr/>
              <p:nvPr/>
            </p:nvSpPr>
            <p:spPr>
              <a:xfrm>
                <a:off x="0" y="0"/>
                <a:ext cx="2530475" cy="1012825"/>
              </a:xfrm>
              <a:prstGeom prst="roundRect">
                <a:avLst>
                  <a:gd name="adj" fmla="val 16667"/>
                </a:avLst>
              </a:prstGeom>
              <a:solidFill>
                <a:srgbClr val="D2CDE1"/>
              </a:solidFill>
              <a:ln w="9525" cap="flat">
                <a:solidFill>
                  <a:srgbClr val="4D4D4D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spcBef>
                    <a:spcPts val="6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0" y="155892"/>
                <a:ext cx="2530474" cy="646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lang="mn-MN" dirty="0" smtClean="0"/>
                  <a:t>Цохилтоор  засрах </a:t>
                </a:r>
                <a:r>
                  <a:rPr dirty="0" smtClean="0"/>
                  <a:t>(</a:t>
                </a:r>
                <a:r>
                  <a:rPr dirty="0" err="1" smtClean="0"/>
                  <a:t>ховдлын</a:t>
                </a:r>
                <a:r>
                  <a:rPr dirty="0" smtClean="0"/>
                  <a:t> </a:t>
                </a:r>
                <a:r>
                  <a:rPr dirty="0" err="1" smtClean="0"/>
                  <a:t>фибрилляц</a:t>
                </a:r>
                <a:r>
                  <a:rPr dirty="0" smtClean="0"/>
                  <a:t>)</a:t>
                </a:r>
                <a:endParaRPr dirty="0"/>
              </a:p>
            </p:txBody>
          </p:sp>
        </p:grpSp>
      </p:grpSp>
      <p:sp>
        <p:nvSpPr>
          <p:cNvPr id="139" name="Shape 139"/>
          <p:cNvSpPr/>
          <p:nvPr/>
        </p:nvSpPr>
        <p:spPr>
          <a:xfrm>
            <a:off x="300037" y="3502025"/>
            <a:ext cx="4205288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marL="342900" lvl="0" indent="-342900">
              <a:spcBef>
                <a:spcPts val="400"/>
              </a:spcBef>
              <a:buClr>
                <a:srgbClr val="333399"/>
              </a:buClr>
              <a:buSzPct val="120000"/>
              <a:buChar char="•"/>
            </a:pPr>
            <a:r>
              <a:rPr lang="mn-MN" sz="3200" dirty="0" smtClean="0"/>
              <a:t>З</a:t>
            </a:r>
            <a:r>
              <a:rPr sz="3200" smtClean="0"/>
              <a:t>амбараагүй агшилт</a:t>
            </a:r>
            <a:endParaRPr sz="3200"/>
          </a:p>
          <a:p>
            <a:pPr marL="342900" lvl="0" indent="-342900">
              <a:spcBef>
                <a:spcPts val="400"/>
              </a:spcBef>
              <a:buClr>
                <a:srgbClr val="333399"/>
              </a:buClr>
              <a:buSzPct val="120000"/>
              <a:buChar char="•"/>
            </a:pPr>
            <a:r>
              <a:rPr sz="3200" smtClean="0"/>
              <a:t>QRS бүрэлдхүүн ялгарахгүй </a:t>
            </a:r>
            <a:endParaRPr sz="3200" dirty="0"/>
          </a:p>
          <a:p>
            <a:pPr marL="342900" lvl="0" indent="-342900">
              <a:spcBef>
                <a:spcPts val="400"/>
              </a:spcBef>
              <a:buClr>
                <a:srgbClr val="333399"/>
              </a:buClr>
              <a:buSzPct val="120000"/>
              <a:buChar char="•"/>
            </a:pPr>
            <a:r>
              <a:rPr sz="3200" smtClean="0"/>
              <a:t>Хэм болон далайц жигд бус </a:t>
            </a:r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12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46" name="Group 146"/>
          <p:cNvGrpSpPr/>
          <p:nvPr/>
        </p:nvGrpSpPr>
        <p:grpSpPr>
          <a:xfrm>
            <a:off x="285750" y="228600"/>
            <a:ext cx="8577264" cy="3070225"/>
            <a:chOff x="0" y="0"/>
            <a:chExt cx="8577263" cy="3070225"/>
          </a:xfrm>
        </p:grpSpPr>
        <p:pic>
          <p:nvPicPr>
            <p:cNvPr id="142" name="011 ECG vtach.jpg" descr="011 ECG vtach"/>
            <p:cNvPicPr/>
            <p:nvPr/>
          </p:nvPicPr>
          <p:blipFill>
            <a:blip r:embed="rId2" cstate="print">
              <a:extLst/>
            </a:blip>
            <a:srcRect l="3479" r="8235"/>
            <a:stretch>
              <a:fillRect/>
            </a:stretch>
          </p:blipFill>
          <p:spPr>
            <a:xfrm>
              <a:off x="0" y="1127125"/>
              <a:ext cx="8577263" cy="194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5" name="Group 145"/>
            <p:cNvGrpSpPr/>
            <p:nvPr/>
          </p:nvGrpSpPr>
          <p:grpSpPr>
            <a:xfrm>
              <a:off x="3067050" y="0"/>
              <a:ext cx="2644330" cy="1012825"/>
              <a:chOff x="0" y="0"/>
              <a:chExt cx="2644329" cy="1012825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0" y="0"/>
                <a:ext cx="2644329" cy="1012825"/>
              </a:xfrm>
              <a:prstGeom prst="roundRect">
                <a:avLst>
                  <a:gd name="adj" fmla="val 16667"/>
                </a:avLst>
              </a:prstGeom>
              <a:solidFill>
                <a:srgbClr val="D2CDE1"/>
              </a:solidFill>
              <a:ln w="9525" cap="flat">
                <a:solidFill>
                  <a:srgbClr val="4D4D4D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spcBef>
                    <a:spcPts val="6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24022" y="155892"/>
                <a:ext cx="2448744" cy="7232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spcBef>
                    <a:spcPts val="300"/>
                  </a:spcBef>
                </a:pPr>
                <a:r>
                  <a:rPr smtClean="0"/>
                  <a:t>Сэдээлт хийх заалттай</a:t>
                </a:r>
                <a:endParaRPr/>
              </a:p>
              <a:p>
                <a:pPr lvl="0">
                  <a:spcBef>
                    <a:spcPts val="600"/>
                  </a:spcBef>
                </a:pPr>
                <a:r>
                  <a:t>(Ventricular Tachycardia)</a:t>
                </a:r>
              </a:p>
            </p:txBody>
          </p:sp>
        </p:grpSp>
      </p:grpSp>
      <p:sp>
        <p:nvSpPr>
          <p:cNvPr id="147" name="Shape 147"/>
          <p:cNvSpPr/>
          <p:nvPr/>
        </p:nvSpPr>
        <p:spPr>
          <a:xfrm>
            <a:off x="304800" y="3502025"/>
            <a:ext cx="6387256" cy="188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marL="342900" lvl="0" indent="-342900">
              <a:spcBef>
                <a:spcPts val="400"/>
              </a:spcBef>
              <a:buClr>
                <a:srgbClr val="333399"/>
              </a:buClr>
              <a:buSzPct val="120000"/>
              <a:buChar char="•"/>
            </a:pPr>
            <a:r>
              <a:rPr sz="2600" smtClean="0"/>
              <a:t>Ховдлын жигд бичлэгт тахикарди</a:t>
            </a:r>
            <a:endParaRPr sz="2600"/>
          </a:p>
          <a:p>
            <a:pPr marL="742950" lvl="1" indent="-285750">
              <a:spcBef>
                <a:spcPts val="500"/>
              </a:spcBef>
              <a:buClr>
                <a:srgbClr val="5F5F5F"/>
              </a:buClr>
              <a:buSzPct val="100000"/>
              <a:buChar char="•"/>
            </a:pPr>
            <a:r>
              <a:rPr lang="en-US" sz="2600" dirty="0" smtClean="0"/>
              <a:t> QRS </a:t>
            </a:r>
            <a:r>
              <a:rPr lang="mn-MN" sz="2600" dirty="0" smtClean="0"/>
              <a:t>бүрдэл өргөссөн</a:t>
            </a:r>
            <a:endParaRPr sz="2600"/>
          </a:p>
          <a:p>
            <a:pPr marL="742950" lvl="1" indent="-285750">
              <a:spcBef>
                <a:spcPts val="500"/>
              </a:spcBef>
              <a:buClr>
                <a:srgbClr val="5F5F5F"/>
              </a:buClr>
              <a:buSzPct val="100000"/>
              <a:buChar char="•"/>
            </a:pPr>
            <a:r>
              <a:rPr sz="2600" smtClean="0"/>
              <a:t>Хурдан хэмнэлтэй</a:t>
            </a:r>
            <a:endParaRPr sz="2600"/>
          </a:p>
          <a:p>
            <a:pPr marL="742950" lvl="1" indent="-285750">
              <a:spcBef>
                <a:spcPts val="500"/>
              </a:spcBef>
              <a:buClr>
                <a:srgbClr val="5F5F5F"/>
              </a:buClr>
              <a:buSzPct val="100000"/>
              <a:buChar char="•"/>
            </a:pPr>
            <a:r>
              <a:rPr sz="2600" smtClean="0"/>
              <a:t>QRS-ийн хэлбэр агшилт бүрт адил </a:t>
            </a:r>
            <a:endParaRPr sz="2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13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50" name="Shape 150"/>
          <p:cNvSpPr/>
          <p:nvPr/>
        </p:nvSpPr>
        <p:spPr>
          <a:xfrm flipH="1">
            <a:off x="6381750" y="2651125"/>
            <a:ext cx="714375" cy="1000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0" y="3890"/>
                </a:lnTo>
                <a:lnTo>
                  <a:pt x="7602" y="8382"/>
                </a:lnTo>
                <a:lnTo>
                  <a:pt x="5022" y="9705"/>
                </a:lnTo>
                <a:lnTo>
                  <a:pt x="12222" y="13897"/>
                </a:lnTo>
                <a:lnTo>
                  <a:pt x="10012" y="14915"/>
                </a:lnTo>
                <a:lnTo>
                  <a:pt x="21600" y="21600"/>
                </a:lnTo>
                <a:lnTo>
                  <a:pt x="14767" y="12877"/>
                </a:lnTo>
                <a:lnTo>
                  <a:pt x="16577" y="12007"/>
                </a:lnTo>
                <a:lnTo>
                  <a:pt x="11050" y="6797"/>
                </a:lnTo>
                <a:lnTo>
                  <a:pt x="12860" y="6080"/>
                </a:lnTo>
                <a:close/>
              </a:path>
            </a:pathLst>
          </a:custGeom>
          <a:solidFill>
            <a:srgbClr val="FFFF00"/>
          </a:solidFill>
          <a:ln w="25400">
            <a:solidFill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5837237" y="2189460"/>
            <a:ext cx="247424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sz="2400" dirty="0" err="1" smtClean="0"/>
              <a:t>Цэнэгэн</a:t>
            </a:r>
            <a:r>
              <a:rPr sz="2400" dirty="0" smtClean="0"/>
              <a:t> </a:t>
            </a:r>
            <a:r>
              <a:rPr sz="2400" dirty="0" err="1" smtClean="0"/>
              <a:t>сэдээлт</a:t>
            </a:r>
            <a:r>
              <a:rPr sz="2400" dirty="0" smtClean="0"/>
              <a:t> </a:t>
            </a:r>
            <a:endParaRPr sz="2400" dirty="0"/>
          </a:p>
        </p:txBody>
      </p:sp>
      <p:grpSp>
        <p:nvGrpSpPr>
          <p:cNvPr id="154" name="Group 154"/>
          <p:cNvGrpSpPr/>
          <p:nvPr/>
        </p:nvGrpSpPr>
        <p:grpSpPr>
          <a:xfrm>
            <a:off x="4648200" y="3429000"/>
            <a:ext cx="1593850" cy="1014389"/>
            <a:chOff x="0" y="0"/>
            <a:chExt cx="1593850" cy="1014388"/>
          </a:xfrm>
        </p:grpSpPr>
        <p:sp>
          <p:nvSpPr>
            <p:cNvPr id="152" name="Shape 152"/>
            <p:cNvSpPr/>
            <p:nvPr/>
          </p:nvSpPr>
          <p:spPr>
            <a:xfrm>
              <a:off x="0" y="0"/>
              <a:ext cx="1593850" cy="101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D2CDE1"/>
            </a:solidFill>
            <a:ln w="9525" cap="flat">
              <a:solidFill>
                <a:srgbClr val="4D4D4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442415" y="152400"/>
              <a:ext cx="88693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spcBef>
                  <a:spcPts val="1400"/>
                </a:spcBef>
              </a:pPr>
              <a:r>
                <a:rPr sz="2000" dirty="0" err="1" smtClean="0"/>
                <a:t>Хэм</a:t>
              </a:r>
              <a:r>
                <a:rPr sz="2000" dirty="0" smtClean="0"/>
                <a:t> </a:t>
              </a:r>
              <a:r>
                <a:rPr sz="2000" dirty="0" err="1" smtClean="0"/>
                <a:t>хянах</a:t>
              </a:r>
              <a:endParaRPr sz="2000" dirty="0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3306762" y="220662"/>
            <a:ext cx="2530476" cy="1012826"/>
            <a:chOff x="0" y="0"/>
            <a:chExt cx="2530475" cy="1012825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2530475" cy="1012825"/>
            </a:xfrm>
            <a:prstGeom prst="roundRect">
              <a:avLst>
                <a:gd name="adj" fmla="val 16667"/>
              </a:avLst>
            </a:prstGeom>
            <a:solidFill>
              <a:srgbClr val="D2CDE1"/>
            </a:solidFill>
            <a:ln w="9525" cap="flat">
              <a:solidFill>
                <a:srgbClr val="4D4D4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600"/>
                </a:spcBef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52725" y="181831"/>
              <a:ext cx="1748827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300"/>
                </a:spcBef>
                <a:defRPr sz="3500"/>
              </a:lvl1pPr>
            </a:lstStyle>
            <a:p>
              <a:pPr lvl="0">
                <a:defRPr sz="1800"/>
              </a:pPr>
              <a:r>
                <a:rPr lang="mn-MN" sz="2400" dirty="0" smtClean="0"/>
                <a:t>Цохилтоор  засрах</a:t>
              </a:r>
              <a:endParaRPr sz="2400" dirty="0"/>
            </a:p>
          </p:txBody>
        </p:sp>
      </p:grpSp>
      <p:pic>
        <p:nvPicPr>
          <p:cNvPr id="158" name="MCDD01702_0000[1].pdf" descr="MCDD01702_0000[1]"/>
          <p:cNvPicPr/>
          <p:nvPr/>
        </p:nvPicPr>
        <p:blipFill>
          <a:blip r:embed="rId2" cstate="print">
            <a:extLst/>
          </a:blip>
          <a:srcRect l="2111" r="19073"/>
          <a:stretch>
            <a:fillRect/>
          </a:stretch>
        </p:blipFill>
        <p:spPr>
          <a:xfrm>
            <a:off x="2286000" y="3581400"/>
            <a:ext cx="2247901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MCDD01702_0000[1].pdf" descr="MCDD01702_0000[1]"/>
          <p:cNvPicPr/>
          <p:nvPr/>
        </p:nvPicPr>
        <p:blipFill>
          <a:blip r:embed="rId2" cstate="print">
            <a:extLst/>
          </a:blip>
          <a:srcRect l="2815" r="30616"/>
          <a:stretch>
            <a:fillRect/>
          </a:stretch>
        </p:blipFill>
        <p:spPr>
          <a:xfrm>
            <a:off x="381000" y="3581400"/>
            <a:ext cx="1897063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14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1684337" y="5305425"/>
            <a:ext cx="6191251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MINIMISE INTERRUPTIONS IN CHEST COMPRESSIONS</a:t>
            </a:r>
          </a:p>
        </p:txBody>
      </p:sp>
      <p:sp>
        <p:nvSpPr>
          <p:cNvPr id="163" name="Shape 163"/>
          <p:cNvSpPr/>
          <p:nvPr/>
        </p:nvSpPr>
        <p:spPr>
          <a:xfrm flipH="1">
            <a:off x="6553200" y="2819400"/>
            <a:ext cx="714375" cy="1000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0" y="3890"/>
                </a:lnTo>
                <a:lnTo>
                  <a:pt x="7602" y="8382"/>
                </a:lnTo>
                <a:lnTo>
                  <a:pt x="5022" y="9705"/>
                </a:lnTo>
                <a:lnTo>
                  <a:pt x="12222" y="13897"/>
                </a:lnTo>
                <a:lnTo>
                  <a:pt x="10012" y="14915"/>
                </a:lnTo>
                <a:lnTo>
                  <a:pt x="21600" y="21600"/>
                </a:lnTo>
                <a:lnTo>
                  <a:pt x="14767" y="12877"/>
                </a:lnTo>
                <a:lnTo>
                  <a:pt x="16577" y="12007"/>
                </a:lnTo>
                <a:lnTo>
                  <a:pt x="11050" y="6797"/>
                </a:lnTo>
                <a:lnTo>
                  <a:pt x="12860" y="6080"/>
                </a:lnTo>
                <a:close/>
              </a:path>
            </a:pathLst>
          </a:custGeom>
          <a:solidFill>
            <a:srgbClr val="FFFF00"/>
          </a:solidFill>
          <a:ln w="25400">
            <a:solidFill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6" name="Group 166"/>
          <p:cNvGrpSpPr/>
          <p:nvPr/>
        </p:nvGrpSpPr>
        <p:grpSpPr>
          <a:xfrm>
            <a:off x="4953000" y="3276600"/>
            <a:ext cx="1593850" cy="1013859"/>
            <a:chOff x="0" y="0"/>
            <a:chExt cx="1593850" cy="1013858"/>
          </a:xfrm>
        </p:grpSpPr>
        <p:sp>
          <p:nvSpPr>
            <p:cNvPr id="164" name="Shape 164"/>
            <p:cNvSpPr/>
            <p:nvPr/>
          </p:nvSpPr>
          <p:spPr>
            <a:xfrm>
              <a:off x="0" y="0"/>
              <a:ext cx="1593850" cy="101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D2CDE1"/>
            </a:solidFill>
            <a:ln w="9525" cap="flat">
              <a:solidFill>
                <a:srgbClr val="4D4D4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06125" y="177800"/>
              <a:ext cx="1138465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spcBef>
                  <a:spcPts val="1400"/>
                </a:spcBef>
              </a:pPr>
              <a:r>
                <a:rPr lang="mn-MN" sz="2000" dirty="0" smtClean="0"/>
                <a:t>   Хэм шалгах </a:t>
              </a:r>
              <a:endParaRPr sz="2000" dirty="0"/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3352800" y="228600"/>
            <a:ext cx="2530475" cy="1012826"/>
            <a:chOff x="0" y="0"/>
            <a:chExt cx="2530475" cy="1012825"/>
          </a:xfrm>
        </p:grpSpPr>
        <p:sp>
          <p:nvSpPr>
            <p:cNvPr id="167" name="Shape 167"/>
            <p:cNvSpPr/>
            <p:nvPr/>
          </p:nvSpPr>
          <p:spPr>
            <a:xfrm>
              <a:off x="0" y="0"/>
              <a:ext cx="2530475" cy="1012825"/>
            </a:xfrm>
            <a:prstGeom prst="roundRect">
              <a:avLst>
                <a:gd name="adj" fmla="val 16667"/>
              </a:avLst>
            </a:prstGeom>
            <a:solidFill>
              <a:srgbClr val="D2CDE1"/>
            </a:solidFill>
            <a:ln w="9525" cap="flat">
              <a:solidFill>
                <a:srgbClr val="4D4D4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600"/>
                </a:spcBef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250209" y="0"/>
              <a:ext cx="2047164" cy="992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300"/>
                </a:spcBef>
                <a:defRPr sz="3500"/>
              </a:lvl1pPr>
            </a:lstStyle>
            <a:p>
              <a:pPr lvl="0">
                <a:defRPr sz="1800"/>
              </a:pPr>
              <a:r>
                <a:rPr lang="mn-MN" sz="2800" dirty="0" smtClean="0"/>
                <a:t>Сэдээлт хийх </a:t>
              </a:r>
              <a:endParaRPr lang="en-US" sz="2800" dirty="0" smtClean="0"/>
            </a:p>
            <a:p>
              <a:pPr lvl="0">
                <a:defRPr sz="1800"/>
              </a:pPr>
              <a:r>
                <a:rPr lang="en-US" sz="2800" dirty="0" smtClean="0"/>
                <a:t>    </a:t>
              </a:r>
              <a:r>
                <a:rPr lang="mn-MN" sz="2800" dirty="0" smtClean="0"/>
                <a:t>заалттай</a:t>
              </a:r>
              <a:endParaRPr lang="mn-MN" sz="2800" dirty="0"/>
            </a:p>
          </p:txBody>
        </p:sp>
      </p:grpSp>
      <p:sp>
        <p:nvSpPr>
          <p:cNvPr id="170" name="Shape 170"/>
          <p:cNvSpPr/>
          <p:nvPr/>
        </p:nvSpPr>
        <p:spPr>
          <a:xfrm>
            <a:off x="6035674" y="1921211"/>
            <a:ext cx="22701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smtClean="0"/>
              <a:t>Цэнэгэн сэдээлттийн дараа цээж шахна </a:t>
            </a:r>
            <a:endParaRPr/>
          </a:p>
        </p:txBody>
      </p:sp>
      <p:grpSp>
        <p:nvGrpSpPr>
          <p:cNvPr id="173" name="Group 173"/>
          <p:cNvGrpSpPr/>
          <p:nvPr/>
        </p:nvGrpSpPr>
        <p:grpSpPr>
          <a:xfrm>
            <a:off x="380998" y="4876800"/>
            <a:ext cx="8763004" cy="1143000"/>
            <a:chOff x="-1" y="0"/>
            <a:chExt cx="8763002" cy="1143000"/>
          </a:xfrm>
        </p:grpSpPr>
        <p:sp>
          <p:nvSpPr>
            <p:cNvPr id="171" name="Shape 171"/>
            <p:cNvSpPr/>
            <p:nvPr/>
          </p:nvSpPr>
          <p:spPr>
            <a:xfrm>
              <a:off x="-1" y="0"/>
              <a:ext cx="8763002" cy="1143000"/>
            </a:xfrm>
            <a:prstGeom prst="rightArrow">
              <a:avLst>
                <a:gd name="adj1" fmla="val 50000"/>
                <a:gd name="adj2" fmla="val 54270"/>
              </a:avLst>
            </a:prstGeom>
            <a:gradFill flip="none" rotWithShape="1">
              <a:gsLst>
                <a:gs pos="0">
                  <a:srgbClr val="3AA6CC"/>
                </a:gs>
                <a:gs pos="100000">
                  <a:srgbClr val="FFEBFA"/>
                </a:gs>
              </a:gsLst>
              <a:lin ang="0" scaled="0"/>
            </a:gradFill>
            <a:ln w="25400" cap="flat">
              <a:solidFill>
                <a:srgbClr val="385D8A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0026" y="385762"/>
              <a:ext cx="672088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rPr smtClean="0"/>
                <a:t>ЦЭЭЖНИЙ ШАХАЛТЫГ ЗОГСООЖ БОЛОХГҮЙ .</a:t>
              </a:r>
              <a:endParaRPr/>
            </a:p>
          </p:txBody>
        </p:sp>
      </p:grpSp>
      <p:sp>
        <p:nvSpPr>
          <p:cNvPr id="174" name="Shape 174"/>
          <p:cNvSpPr/>
          <p:nvPr/>
        </p:nvSpPr>
        <p:spPr>
          <a:xfrm>
            <a:off x="7162800" y="2567542"/>
            <a:ext cx="152400" cy="1013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75" name="MCDD01702_0000[1].pdf" descr="MCDD01702_0000[1]"/>
          <p:cNvPicPr/>
          <p:nvPr/>
        </p:nvPicPr>
        <p:blipFill>
          <a:blip r:embed="rId2" cstate="print">
            <a:extLst/>
          </a:blip>
          <a:srcRect l="2111" r="19073"/>
          <a:stretch>
            <a:fillRect/>
          </a:stretch>
        </p:blipFill>
        <p:spPr>
          <a:xfrm>
            <a:off x="2667000" y="3505200"/>
            <a:ext cx="2247901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MCDD01702_0000[1].pdf" descr="MCDD01702_0000[1]"/>
          <p:cNvPicPr/>
          <p:nvPr/>
        </p:nvPicPr>
        <p:blipFill>
          <a:blip r:embed="rId2" cstate="print">
            <a:extLst/>
          </a:blip>
          <a:srcRect l="2815" r="30616"/>
          <a:stretch>
            <a:fillRect/>
          </a:stretch>
        </p:blipFill>
        <p:spPr>
          <a:xfrm>
            <a:off x="762000" y="3505200"/>
            <a:ext cx="1897063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MCDD01702_0000[1].pdf" descr="MCDD01702_0000[1]"/>
          <p:cNvPicPr/>
          <p:nvPr/>
        </p:nvPicPr>
        <p:blipFill>
          <a:blip r:embed="rId2" cstate="print">
            <a:extLst/>
          </a:blip>
          <a:srcRect l="2815" r="39062"/>
          <a:stretch>
            <a:fillRect/>
          </a:stretch>
        </p:blipFill>
        <p:spPr>
          <a:xfrm>
            <a:off x="7170737" y="3543300"/>
            <a:ext cx="1657351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15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172368" y="405265"/>
            <a:ext cx="691150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800" b="1"/>
            </a:lvl1pPr>
          </a:lstStyle>
          <a:p>
            <a:pPr lvl="0">
              <a:defRPr sz="1800" b="0"/>
            </a:pPr>
            <a:r>
              <a:rPr sz="3200" smtClean="0"/>
              <a:t>Дефибрилляцийг аюулгүй ажиллуулах </a:t>
            </a:r>
            <a:endParaRPr sz="3200" b="1"/>
          </a:p>
        </p:txBody>
      </p:sp>
      <p:sp>
        <p:nvSpPr>
          <p:cNvPr id="181" name="Shape 181"/>
          <p:cNvSpPr/>
          <p:nvPr/>
        </p:nvSpPr>
        <p:spPr>
          <a:xfrm>
            <a:off x="409222" y="1678675"/>
            <a:ext cx="8494889" cy="291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spcBef>
                <a:spcPts val="700"/>
              </a:spcBef>
            </a:pPr>
            <a:r>
              <a:rPr sz="3200" dirty="0"/>
              <a:t>- </a:t>
            </a:r>
            <a:r>
              <a:rPr sz="3200" dirty="0" smtClean="0"/>
              <a:t>ӨВЧТӨНГ СЭДЭЭХ </a:t>
            </a:r>
            <a:endParaRPr sz="3200" dirty="0"/>
          </a:p>
          <a:p>
            <a:pPr lvl="0">
              <a:spcBef>
                <a:spcPts val="700"/>
              </a:spcBef>
            </a:pPr>
            <a:r>
              <a:rPr sz="3200" dirty="0"/>
              <a:t>- </a:t>
            </a:r>
            <a:r>
              <a:rPr sz="3200" dirty="0" err="1" smtClean="0"/>
              <a:t>Хүчилтөрөгчийг</a:t>
            </a:r>
            <a:r>
              <a:rPr sz="3200" dirty="0" smtClean="0"/>
              <a:t> </a:t>
            </a:r>
            <a:r>
              <a:rPr sz="3200" dirty="0" err="1" smtClean="0"/>
              <a:t>холдуул</a:t>
            </a:r>
            <a:endParaRPr sz="3200" dirty="0"/>
          </a:p>
          <a:p>
            <a:pPr lvl="0">
              <a:spcBef>
                <a:spcPts val="700"/>
              </a:spcBef>
            </a:pPr>
            <a:r>
              <a:rPr sz="3200" dirty="0"/>
              <a:t>- </a:t>
            </a:r>
            <a:r>
              <a:rPr sz="3200" dirty="0" err="1" smtClean="0"/>
              <a:t>Сэдээгчийг</a:t>
            </a:r>
            <a:r>
              <a:rPr sz="3200" dirty="0" smtClean="0"/>
              <a:t> </a:t>
            </a:r>
            <a:r>
              <a:rPr sz="3200" dirty="0" err="1" smtClean="0"/>
              <a:t>цээжинд</a:t>
            </a:r>
            <a:r>
              <a:rPr sz="3200" dirty="0" smtClean="0"/>
              <a:t> </a:t>
            </a:r>
            <a:r>
              <a:rPr sz="3200" dirty="0" err="1" smtClean="0"/>
              <a:t>сайн</a:t>
            </a:r>
            <a:r>
              <a:rPr sz="3200" dirty="0" smtClean="0"/>
              <a:t> </a:t>
            </a:r>
            <a:r>
              <a:rPr sz="3200" dirty="0" err="1" smtClean="0"/>
              <a:t>шахаж</a:t>
            </a:r>
            <a:r>
              <a:rPr sz="3200" dirty="0" smtClean="0"/>
              <a:t> </a:t>
            </a:r>
            <a:r>
              <a:rPr sz="3200" dirty="0" err="1" smtClean="0"/>
              <a:t>байрлуулан</a:t>
            </a:r>
            <a:r>
              <a:rPr sz="3200" dirty="0" smtClean="0"/>
              <a:t>, </a:t>
            </a:r>
            <a:endParaRPr sz="3200" dirty="0"/>
          </a:p>
          <a:p>
            <a:pPr lvl="0">
              <a:spcBef>
                <a:spcPts val="700"/>
              </a:spcBef>
            </a:pPr>
            <a:r>
              <a:rPr sz="3200" dirty="0"/>
              <a:t>- </a:t>
            </a:r>
            <a:r>
              <a:rPr sz="3200" dirty="0" smtClean="0"/>
              <a:t> “</a:t>
            </a:r>
            <a:r>
              <a:rPr sz="3200" dirty="0" err="1" smtClean="0"/>
              <a:t>холдоцгоо</a:t>
            </a:r>
            <a:r>
              <a:rPr sz="3200" dirty="0" smtClean="0"/>
              <a:t>” </a:t>
            </a:r>
            <a:r>
              <a:rPr sz="3200" dirty="0" err="1" smtClean="0"/>
              <a:t>гэж</a:t>
            </a:r>
            <a:r>
              <a:rPr sz="3200" dirty="0" smtClean="0"/>
              <a:t> </a:t>
            </a:r>
            <a:r>
              <a:rPr sz="3200" dirty="0" err="1" smtClean="0"/>
              <a:t>командлана</a:t>
            </a:r>
            <a:endParaRPr sz="3200" dirty="0"/>
          </a:p>
          <a:p>
            <a:pPr lvl="0">
              <a:spcBef>
                <a:spcPts val="700"/>
              </a:spcBef>
            </a:pPr>
            <a:r>
              <a:rPr sz="3200" dirty="0"/>
              <a:t>- </a:t>
            </a:r>
            <a:r>
              <a:rPr sz="3200" dirty="0" err="1" smtClean="0"/>
              <a:t>Цэнэгээр</a:t>
            </a:r>
            <a:r>
              <a:rPr sz="3200" dirty="0" smtClean="0"/>
              <a:t> </a:t>
            </a:r>
            <a:r>
              <a:rPr sz="3200" dirty="0" err="1" smtClean="0"/>
              <a:t>сэдээ</a:t>
            </a:r>
            <a:r>
              <a:rPr sz="3200" dirty="0" smtClean="0"/>
              <a:t> </a:t>
            </a:r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3600" smtClean="0"/>
              <a:t>Дефибилляторын цэнэгэн сэдээлтийн хүч </a:t>
            </a:r>
            <a:endParaRPr sz="3600"/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457200" y="1869743"/>
            <a:ext cx="7866361" cy="421715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 smtClean="0"/>
              <a:t>ДЕФИБРИЛЛЯТОР - </a:t>
            </a:r>
            <a:r>
              <a:rPr lang="mn-MN" sz="2400" dirty="0" smtClean="0"/>
              <a:t>200Ж</a:t>
            </a:r>
            <a:r>
              <a:rPr sz="2400" dirty="0" smtClean="0"/>
              <a:t>  ХҮЧЭЭР ХИЙНЭ </a:t>
            </a:r>
            <a:endParaRPr sz="2400" dirty="0"/>
          </a:p>
          <a:p>
            <a:pPr marL="742950" lvl="1" indent="-285750">
              <a:spcBef>
                <a:spcPts val="500"/>
              </a:spcBef>
              <a:buClr>
                <a:srgbClr val="5F5F5F"/>
              </a:buClr>
              <a:defRPr sz="1800"/>
            </a:pPr>
            <a:r>
              <a:rPr lang="mn-MN" sz="2400" dirty="0" smtClean="0"/>
              <a:t>Ү</a:t>
            </a:r>
            <a:r>
              <a:rPr sz="2400" dirty="0" err="1" smtClean="0"/>
              <a:t>йлдвэрлэгч</a:t>
            </a:r>
            <a:r>
              <a:rPr sz="2400" dirty="0" smtClean="0"/>
              <a:t> </a:t>
            </a:r>
            <a:r>
              <a:rPr sz="2400" dirty="0" err="1" smtClean="0"/>
              <a:t>өөр</a:t>
            </a:r>
            <a:r>
              <a:rPr sz="2400" dirty="0" smtClean="0"/>
              <a:t> </a:t>
            </a:r>
            <a:r>
              <a:rPr sz="2400" dirty="0" err="1" smtClean="0"/>
              <a:t>төрлийн</a:t>
            </a:r>
            <a:r>
              <a:rPr sz="2400" dirty="0" smtClean="0"/>
              <a:t> </a:t>
            </a:r>
            <a:r>
              <a:rPr sz="2400" dirty="0" err="1" smtClean="0"/>
              <a:t>хүчний</a:t>
            </a:r>
            <a:r>
              <a:rPr sz="2400" dirty="0" smtClean="0"/>
              <a:t> </a:t>
            </a:r>
            <a:r>
              <a:rPr sz="2400" dirty="0" err="1" smtClean="0"/>
              <a:t>хязгаар</a:t>
            </a:r>
            <a:r>
              <a:rPr sz="2400" dirty="0" smtClean="0"/>
              <a:t> </a:t>
            </a:r>
            <a:r>
              <a:rPr sz="2400" dirty="0" err="1" smtClean="0"/>
              <a:t>заагааүй</a:t>
            </a:r>
            <a:r>
              <a:rPr sz="2400" dirty="0" smtClean="0"/>
              <a:t> </a:t>
            </a:r>
            <a:r>
              <a:rPr sz="2400" dirty="0" err="1" smtClean="0"/>
              <a:t>бол</a:t>
            </a:r>
            <a:endParaRPr sz="2400" dirty="0"/>
          </a:p>
          <a:p>
            <a:pPr lvl="0">
              <a:defRPr sz="1800"/>
            </a:pPr>
            <a:r>
              <a:rPr sz="2800" dirty="0" smtClean="0"/>
              <a:t>200 ЖОУЛЬ </a:t>
            </a:r>
            <a:endParaRPr sz="2800" dirty="0"/>
          </a:p>
          <a:p>
            <a:pPr lvl="0">
              <a:defRPr sz="1800"/>
            </a:pPr>
            <a:r>
              <a:rPr sz="2800" dirty="0" err="1" smtClean="0"/>
              <a:t>Аль</a:t>
            </a:r>
            <a:r>
              <a:rPr sz="2800" dirty="0" smtClean="0"/>
              <a:t> </a:t>
            </a:r>
            <a:r>
              <a:rPr sz="2800" dirty="0" err="1" smtClean="0"/>
              <a:t>болох</a:t>
            </a:r>
            <a:r>
              <a:rPr sz="2800" dirty="0" smtClean="0"/>
              <a:t> </a:t>
            </a:r>
            <a:r>
              <a:rPr sz="2800" dirty="0" err="1" smtClean="0"/>
              <a:t>эрт</a:t>
            </a:r>
            <a:r>
              <a:rPr sz="2800" dirty="0" smtClean="0"/>
              <a:t> </a:t>
            </a:r>
            <a:r>
              <a:rPr sz="2800" dirty="0" err="1" smtClean="0"/>
              <a:t>хийнэ</a:t>
            </a:r>
            <a:endParaRPr sz="2800" dirty="0"/>
          </a:p>
          <a:p>
            <a:pPr lvl="0">
              <a:defRPr sz="1800"/>
            </a:pPr>
            <a:endParaRPr sz="2800" dirty="0"/>
          </a:p>
          <a:p>
            <a:pPr lvl="0">
              <a:defRPr sz="1800"/>
            </a:pPr>
            <a:r>
              <a:rPr sz="2800" dirty="0"/>
              <a:t>Energy levels for defibrillators on this course…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16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1117600" y="-76200"/>
            <a:ext cx="69088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 smtClean="0"/>
              <a:t>ХФ </a:t>
            </a:r>
            <a:r>
              <a:rPr sz="4400" dirty="0"/>
              <a:t>/ </a:t>
            </a:r>
            <a:r>
              <a:rPr sz="4400" dirty="0" smtClean="0"/>
              <a:t>ХТ </a:t>
            </a:r>
            <a:r>
              <a:rPr sz="4400" dirty="0" err="1" smtClean="0"/>
              <a:t>байвал</a:t>
            </a:r>
            <a:endParaRPr sz="4400" dirty="0"/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64032" lvl="0" indent="-264032" defTabSz="352043">
              <a:spcBef>
                <a:spcPts val="500"/>
              </a:spcBef>
              <a:defRPr sz="1800"/>
            </a:pPr>
            <a:r>
              <a:rPr sz="2464" dirty="0" smtClean="0"/>
              <a:t>2 </a:t>
            </a:r>
            <a:r>
              <a:rPr sz="2464" dirty="0" err="1" smtClean="0"/>
              <a:t>дахь</a:t>
            </a:r>
            <a:r>
              <a:rPr sz="2464" dirty="0" smtClean="0"/>
              <a:t> </a:t>
            </a:r>
            <a:r>
              <a:rPr sz="2464" dirty="0" err="1" smtClean="0"/>
              <a:t>цохиулалт</a:t>
            </a:r>
            <a:endParaRPr sz="2464" dirty="0"/>
          </a:p>
          <a:p>
            <a:pPr marL="540638" lvl="1" indent="-188594" defTabSz="352043">
              <a:spcBef>
                <a:spcPts val="400"/>
              </a:spcBef>
              <a:buClr>
                <a:srgbClr val="5F5F5F"/>
              </a:buClr>
              <a:defRPr sz="1800"/>
            </a:pPr>
            <a:r>
              <a:rPr sz="1848" dirty="0"/>
              <a:t>150 – </a:t>
            </a:r>
            <a:r>
              <a:rPr sz="1848" dirty="0" smtClean="0"/>
              <a:t>360Ж </a:t>
            </a:r>
            <a:r>
              <a:rPr sz="1848" dirty="0" err="1" smtClean="0"/>
              <a:t>бифазтай</a:t>
            </a:r>
            <a:r>
              <a:rPr sz="1848" dirty="0" smtClean="0"/>
              <a:t> </a:t>
            </a:r>
            <a:endParaRPr sz="1848" dirty="0"/>
          </a:p>
          <a:p>
            <a:pPr marL="540638" lvl="1" indent="-188594" defTabSz="352043">
              <a:spcBef>
                <a:spcPts val="400"/>
              </a:spcBef>
              <a:buClr>
                <a:srgbClr val="5F5F5F"/>
              </a:buClr>
              <a:defRPr sz="1800"/>
            </a:pPr>
            <a:r>
              <a:rPr sz="1848" dirty="0"/>
              <a:t>360 </a:t>
            </a:r>
            <a:r>
              <a:rPr sz="1848" dirty="0" smtClean="0"/>
              <a:t>Ж </a:t>
            </a:r>
            <a:r>
              <a:rPr sz="1848" dirty="0" err="1" smtClean="0"/>
              <a:t>монофазтай</a:t>
            </a:r>
            <a:endParaRPr sz="1848" dirty="0"/>
          </a:p>
          <a:p>
            <a:pPr marL="540638" lvl="1" indent="-188594" defTabSz="352043">
              <a:spcBef>
                <a:spcPts val="400"/>
              </a:spcBef>
              <a:buClr>
                <a:srgbClr val="5F5F5F"/>
              </a:buClr>
              <a:defRPr sz="1800"/>
            </a:pPr>
            <a:endParaRPr sz="1848" dirty="0"/>
          </a:p>
          <a:p>
            <a:pPr marL="264032" lvl="0" indent="-264032" defTabSz="352043">
              <a:spcBef>
                <a:spcPts val="500"/>
              </a:spcBef>
              <a:defRPr sz="1800"/>
            </a:pPr>
            <a:r>
              <a:rPr sz="2464" dirty="0" smtClean="0"/>
              <a:t>ЗАА </a:t>
            </a:r>
            <a:r>
              <a:rPr sz="2464" dirty="0" err="1" smtClean="0"/>
              <a:t>хийх</a:t>
            </a:r>
            <a:r>
              <a:rPr sz="2464" dirty="0" smtClean="0"/>
              <a:t> </a:t>
            </a:r>
            <a:r>
              <a:rPr sz="2464" dirty="0" err="1" smtClean="0"/>
              <a:t>явцдаа</a:t>
            </a:r>
            <a:r>
              <a:rPr sz="2464" dirty="0" smtClean="0"/>
              <a:t> 2 </a:t>
            </a:r>
            <a:r>
              <a:rPr sz="2464" dirty="0" err="1" smtClean="0"/>
              <a:t>дах</a:t>
            </a:r>
            <a:r>
              <a:rPr sz="2464" dirty="0" smtClean="0"/>
              <a:t> </a:t>
            </a:r>
            <a:r>
              <a:rPr sz="2464" dirty="0" err="1" smtClean="0"/>
              <a:t>цохиулалтын</a:t>
            </a:r>
            <a:r>
              <a:rPr sz="2464" dirty="0" smtClean="0"/>
              <a:t> </a:t>
            </a:r>
            <a:r>
              <a:rPr sz="2464" dirty="0" err="1" smtClean="0"/>
              <a:t>дараа</a:t>
            </a:r>
            <a:r>
              <a:rPr sz="2464" dirty="0" smtClean="0"/>
              <a:t> </a:t>
            </a:r>
            <a:r>
              <a:rPr sz="2464" dirty="0" err="1" smtClean="0"/>
              <a:t>адреналин</a:t>
            </a:r>
            <a:r>
              <a:rPr sz="2464" dirty="0" smtClean="0"/>
              <a:t> </a:t>
            </a:r>
            <a:r>
              <a:rPr sz="2464" dirty="0" err="1" smtClean="0"/>
              <a:t>хийх</a:t>
            </a:r>
            <a:endParaRPr sz="2464" dirty="0"/>
          </a:p>
          <a:p>
            <a:pPr marL="264032" lvl="0" indent="-264032" defTabSz="352043">
              <a:spcBef>
                <a:spcPts val="500"/>
              </a:spcBef>
              <a:defRPr sz="1800"/>
            </a:pPr>
            <a:r>
              <a:rPr lang="mn-MN" sz="2464" dirty="0" smtClean="0"/>
              <a:t>ЗАА хийх явцдаа 3 дах цохиулалтын дараа амиодарон хийх</a:t>
            </a:r>
            <a:endParaRPr sz="2464" dirty="0"/>
          </a:p>
        </p:txBody>
      </p:sp>
      <p:sp>
        <p:nvSpPr>
          <p:cNvPr id="189" name="Shape 189"/>
          <p:cNvSpPr/>
          <p:nvPr/>
        </p:nvSpPr>
        <p:spPr>
          <a:xfrm>
            <a:off x="2608262" y="1752600"/>
            <a:ext cx="1" cy="457200"/>
          </a:xfrm>
          <a:prstGeom prst="line">
            <a:avLst/>
          </a:prstGeom>
          <a:ln w="38100">
            <a:solidFill>
              <a:srgbClr val="B2B2B2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2608262" y="2928937"/>
            <a:ext cx="1" cy="774701"/>
          </a:xfrm>
          <a:prstGeom prst="line">
            <a:avLst/>
          </a:prstGeom>
          <a:ln w="38100">
            <a:solidFill>
              <a:srgbClr val="B2B2B2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608262" y="3962400"/>
            <a:ext cx="1" cy="690563"/>
          </a:xfrm>
          <a:prstGeom prst="line">
            <a:avLst/>
          </a:prstGeom>
          <a:ln w="38100">
            <a:solidFill>
              <a:srgbClr val="B2B2B2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194" name="Group 194"/>
          <p:cNvGrpSpPr/>
          <p:nvPr/>
        </p:nvGrpSpPr>
        <p:grpSpPr>
          <a:xfrm>
            <a:off x="792162" y="2246312"/>
            <a:ext cx="3632201" cy="1047751"/>
            <a:chOff x="0" y="0"/>
            <a:chExt cx="3632200" cy="1047750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3632200" cy="1047750"/>
            </a:xfrm>
            <a:prstGeom prst="rect">
              <a:avLst/>
            </a:prstGeom>
            <a:solidFill>
              <a:srgbClr val="333399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0" y="78104"/>
              <a:ext cx="3632200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rPr smtClean="0">
                  <a:solidFill>
                    <a:srgbClr val="FFFFFF"/>
                  </a:solidFill>
                </a:rPr>
                <a:t>АСТ -ийг </a:t>
              </a:r>
              <a:r>
                <a:rPr>
                  <a:solidFill>
                    <a:srgbClr val="FFFFFF"/>
                  </a:solidFill>
                </a:rPr>
                <a:t>2 </a:t>
              </a:r>
              <a:r>
                <a:rPr smtClean="0">
                  <a:solidFill>
                    <a:srgbClr val="FFFFFF"/>
                  </a:solidFill>
                </a:rPr>
                <a:t>минутын турш </a:t>
              </a:r>
              <a:endParaRPr>
                <a:solidFill>
                  <a:srgbClr val="FFFFFF"/>
                </a:solidFill>
              </a:endParaRPr>
            </a:p>
            <a:p>
              <a:pPr lvl="0"/>
              <a:r>
                <a:rPr lang="mn-MN" dirty="0" smtClean="0">
                  <a:solidFill>
                    <a:srgbClr val="FFFFFF"/>
                  </a:solidFill>
                </a:rPr>
                <a:t>АСТ явцад </a:t>
              </a:r>
            </a:p>
            <a:p>
              <a:pPr lvl="0"/>
              <a:r>
                <a:rPr lang="mn-MN" dirty="0" smtClean="0">
                  <a:solidFill>
                    <a:srgbClr val="FFFFFF"/>
                  </a:solidFill>
                </a:rPr>
                <a:t>Адреналин</a:t>
              </a:r>
              <a:r>
                <a:rPr smtClean="0">
                  <a:solidFill>
                    <a:srgbClr val="FFFFFF"/>
                  </a:solidFill>
                </a:rPr>
                <a:t> </a:t>
              </a:r>
              <a:r>
                <a:rPr>
                  <a:solidFill>
                    <a:srgbClr val="FFFFFF"/>
                  </a:solidFill>
                </a:rPr>
                <a:t>1 mg IV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795337" y="4724400"/>
            <a:ext cx="3625851" cy="1049339"/>
            <a:chOff x="0" y="0"/>
            <a:chExt cx="3625850" cy="1049338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3625850" cy="1049338"/>
            </a:xfrm>
            <a:prstGeom prst="rect">
              <a:avLst/>
            </a:prstGeom>
            <a:solidFill>
              <a:srgbClr val="333399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0" y="78898"/>
              <a:ext cx="3625850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rPr lang="ru-RU" dirty="0" smtClean="0">
                  <a:solidFill>
                    <a:srgbClr val="FFFFFF"/>
                  </a:solidFill>
                </a:rPr>
                <a:t>АСТ -ийг 2 минутын турш </a:t>
              </a:r>
            </a:p>
            <a:p>
              <a:pPr lvl="0"/>
              <a:r>
                <a:rPr lang="ru-RU" dirty="0" smtClean="0">
                  <a:solidFill>
                    <a:srgbClr val="FFFFFF"/>
                  </a:solidFill>
                </a:rPr>
                <a:t>АСТ явцад </a:t>
              </a:r>
            </a:p>
            <a:p>
              <a:pPr lvl="0"/>
              <a:r>
                <a:rPr smtClean="0">
                  <a:solidFill>
                    <a:srgbClr val="FFFFFF"/>
                  </a:solidFill>
                </a:rPr>
                <a:t>Amiodarone </a:t>
              </a:r>
              <a:r>
                <a:rPr>
                  <a:solidFill>
                    <a:srgbClr val="FFFFFF"/>
                  </a:solidFill>
                </a:rPr>
                <a:t>300 mg IV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800100" y="1336516"/>
            <a:ext cx="3616325" cy="427039"/>
            <a:chOff x="0" y="0"/>
            <a:chExt cx="3616325" cy="427038"/>
          </a:xfrm>
        </p:grpSpPr>
        <p:sp>
          <p:nvSpPr>
            <p:cNvPr id="198" name="Shape 198"/>
            <p:cNvSpPr/>
            <p:nvPr/>
          </p:nvSpPr>
          <p:spPr>
            <a:xfrm>
              <a:off x="0" y="0"/>
              <a:ext cx="3616325" cy="427038"/>
            </a:xfrm>
            <a:prstGeom prst="rect">
              <a:avLst/>
            </a:prstGeom>
            <a:solidFill>
              <a:srgbClr val="333399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0" y="34448"/>
              <a:ext cx="361632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mtClean="0">
                  <a:solidFill>
                    <a:srgbClr val="FFFFFF"/>
                  </a:solidFill>
                </a:rPr>
                <a:t> 2 УДАА СЭДЭЭНЭ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814387" y="3713162"/>
            <a:ext cx="3587751" cy="427039"/>
            <a:chOff x="0" y="0"/>
            <a:chExt cx="3587750" cy="427038"/>
          </a:xfrm>
        </p:grpSpPr>
        <p:sp>
          <p:nvSpPr>
            <p:cNvPr id="201" name="Shape 201"/>
            <p:cNvSpPr/>
            <p:nvPr/>
          </p:nvSpPr>
          <p:spPr>
            <a:xfrm>
              <a:off x="0" y="0"/>
              <a:ext cx="3587750" cy="427038"/>
            </a:xfrm>
            <a:prstGeom prst="rect">
              <a:avLst/>
            </a:prstGeom>
            <a:solidFill>
              <a:srgbClr val="333399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0" y="34448"/>
              <a:ext cx="358775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mtClean="0">
                  <a:solidFill>
                    <a:srgbClr val="FFFFFF"/>
                  </a:solidFill>
                </a:rPr>
                <a:t>3 удаа цэнэгэн сэдээлт 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18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2" name="Group 129"/>
          <p:cNvGrpSpPr/>
          <p:nvPr/>
        </p:nvGrpSpPr>
        <p:grpSpPr>
          <a:xfrm>
            <a:off x="0" y="1004887"/>
            <a:ext cx="8494715" cy="5057776"/>
            <a:chOff x="0" y="0"/>
            <a:chExt cx="8494714" cy="5057775"/>
          </a:xfrm>
        </p:grpSpPr>
        <p:grpSp>
          <p:nvGrpSpPr>
            <p:cNvPr id="3" name="Group 112"/>
            <p:cNvGrpSpPr/>
            <p:nvPr/>
          </p:nvGrpSpPr>
          <p:grpSpPr>
            <a:xfrm>
              <a:off x="422275" y="3914775"/>
              <a:ext cx="8072439" cy="1143000"/>
              <a:chOff x="0" y="0"/>
              <a:chExt cx="8072438" cy="1143000"/>
            </a:xfrm>
          </p:grpSpPr>
          <p:sp>
            <p:nvSpPr>
              <p:cNvPr id="110" name="Shape 110"/>
              <p:cNvSpPr/>
              <p:nvPr/>
            </p:nvSpPr>
            <p:spPr>
              <a:xfrm>
                <a:off x="0" y="0"/>
                <a:ext cx="8072438" cy="1143000"/>
              </a:xfrm>
              <a:prstGeom prst="rightArrow">
                <a:avLst>
                  <a:gd name="adj1" fmla="val 50000"/>
                  <a:gd name="adj2" fmla="val 49993"/>
                </a:avLst>
              </a:prstGeom>
              <a:gradFill flip="none" rotWithShape="1">
                <a:gsLst>
                  <a:gs pos="0">
                    <a:srgbClr val="3AA6CC"/>
                  </a:gs>
                  <a:gs pos="100000">
                    <a:srgbClr val="FFEBFA"/>
                  </a:gs>
                </a:gsLst>
                <a:lin ang="0" scaled="0"/>
              </a:gradFill>
              <a:ln w="25400" cap="flat">
                <a:solidFill>
                  <a:srgbClr val="385D8A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111124" y="385762"/>
                <a:ext cx="7342189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ЦЭЭЖ ШАХАЛТЫГ АЛЬ БОЛОХ БАГА ЗАВСАРЛАГАТАЙГААР 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3" name="MCDD01702_0000[1].pdf" descr="MCDD01702_0000[1]"/>
            <p:cNvPicPr/>
            <p:nvPr/>
          </p:nvPicPr>
          <p:blipFill>
            <a:blip r:embed="rId2" cstate="print">
              <a:extLst/>
            </a:blip>
            <a:srcRect l="2815" r="30616"/>
            <a:stretch>
              <a:fillRect/>
            </a:stretch>
          </p:blipFill>
          <p:spPr>
            <a:xfrm>
              <a:off x="515937" y="1676400"/>
              <a:ext cx="1897064" cy="647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" name="Shape 114"/>
            <p:cNvSpPr/>
            <p:nvPr/>
          </p:nvSpPr>
          <p:spPr>
            <a:xfrm>
              <a:off x="0" y="0"/>
              <a:ext cx="388620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rPr sz="2400" dirty="0" err="1" smtClean="0"/>
                <a:t>Эхлүүлэх</a:t>
              </a:r>
              <a:r>
                <a:rPr dirty="0" smtClean="0"/>
                <a:t>                  </a:t>
              </a:r>
              <a:endParaRPr dirty="0"/>
            </a:p>
          </p:txBody>
        </p:sp>
        <p:sp>
          <p:nvSpPr>
            <p:cNvPr id="115" name="Shape 115"/>
            <p:cNvSpPr/>
            <p:nvPr/>
          </p:nvSpPr>
          <p:spPr>
            <a:xfrm>
              <a:off x="4337050" y="1989137"/>
              <a:ext cx="477838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4815522" y="1053147"/>
              <a:ext cx="1" cy="201612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4814887" y="1062037"/>
              <a:ext cx="790576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4806950" y="3070225"/>
              <a:ext cx="79216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4" name="Group 121"/>
            <p:cNvGrpSpPr/>
            <p:nvPr/>
          </p:nvGrpSpPr>
          <p:grpSpPr>
            <a:xfrm>
              <a:off x="2428875" y="1376362"/>
              <a:ext cx="1917700" cy="1219514"/>
              <a:chOff x="0" y="0"/>
              <a:chExt cx="1917700" cy="1219513"/>
            </a:xfrm>
          </p:grpSpPr>
          <p:sp>
            <p:nvSpPr>
              <p:cNvPr id="119" name="Shape 119"/>
              <p:cNvSpPr/>
              <p:nvPr/>
            </p:nvSpPr>
            <p:spPr>
              <a:xfrm>
                <a:off x="0" y="0"/>
                <a:ext cx="1917700" cy="1219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10800"/>
                    </a:lnTo>
                    <a:lnTo>
                      <a:pt x="108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D2CDE1"/>
              </a:solidFill>
              <a:ln w="9525" cap="flat">
                <a:solidFill>
                  <a:srgbClr val="4D4D4D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530240" y="250398"/>
                <a:ext cx="1369786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>
                  <a:spcBef>
                    <a:spcPts val="1400"/>
                  </a:spcBef>
                </a:pPr>
                <a:r>
                  <a:rPr lang="mn-MN" dirty="0" smtClean="0"/>
                  <a:t>Х</a:t>
                </a:r>
                <a:r>
                  <a:rPr dirty="0" err="1" smtClean="0"/>
                  <a:t>эмийг</a:t>
                </a:r>
                <a:r>
                  <a:rPr dirty="0" smtClean="0"/>
                  <a:t> </a:t>
                </a:r>
                <a:r>
                  <a:rPr dirty="0" err="1" smtClean="0"/>
                  <a:t>үнэлэх</a:t>
                </a:r>
                <a:r>
                  <a:rPr dirty="0" smtClean="0"/>
                  <a:t> </a:t>
                </a:r>
                <a:endParaRPr dirty="0"/>
              </a:p>
            </p:txBody>
          </p:sp>
        </p:grpSp>
        <p:grpSp>
          <p:nvGrpSpPr>
            <p:cNvPr id="5" name="Group 124"/>
            <p:cNvGrpSpPr/>
            <p:nvPr/>
          </p:nvGrpSpPr>
          <p:grpSpPr>
            <a:xfrm>
              <a:off x="5622925" y="555625"/>
              <a:ext cx="2530475" cy="1012826"/>
              <a:chOff x="0" y="0"/>
              <a:chExt cx="2530475" cy="1012825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0" y="0"/>
                <a:ext cx="2530475" cy="1012825"/>
              </a:xfrm>
              <a:prstGeom prst="roundRect">
                <a:avLst>
                  <a:gd name="adj" fmla="val 16667"/>
                </a:avLst>
              </a:prstGeom>
              <a:solidFill>
                <a:srgbClr val="D2CDE1"/>
              </a:solidFill>
              <a:ln w="9525" cap="flat">
                <a:solidFill>
                  <a:srgbClr val="4D4D4D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spcBef>
                    <a:spcPts val="6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268208" y="0"/>
                <a:ext cx="2262267" cy="9925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300"/>
                  </a:spcBef>
                  <a:defRPr sz="3500"/>
                </a:lvl1pPr>
              </a:lstStyle>
              <a:p>
                <a:pPr lvl="0">
                  <a:defRPr sz="1800"/>
                </a:pPr>
                <a:r>
                  <a:rPr lang="mn-MN" sz="2800" dirty="0" smtClean="0"/>
                  <a:t>Ц</a:t>
                </a:r>
                <a:r>
                  <a:rPr sz="2800" dirty="0" err="1" smtClean="0"/>
                  <a:t>охилтоор</a:t>
                </a:r>
                <a:r>
                  <a:rPr sz="2800" dirty="0" smtClean="0"/>
                  <a:t> </a:t>
                </a:r>
              </a:p>
              <a:p>
                <a:pPr lvl="0">
                  <a:defRPr sz="1800"/>
                </a:pPr>
                <a:r>
                  <a:rPr lang="x-none" sz="2800" smtClean="0"/>
                  <a:t>   </a:t>
                </a:r>
                <a:r>
                  <a:rPr sz="2800" dirty="0" err="1" smtClean="0"/>
                  <a:t>засрах</a:t>
                </a:r>
                <a:r>
                  <a:rPr sz="2800" dirty="0" smtClean="0"/>
                  <a:t> </a:t>
                </a:r>
                <a:endParaRPr sz="2800" dirty="0"/>
              </a:p>
            </p:txBody>
          </p:sp>
        </p:grpSp>
        <p:grpSp>
          <p:nvGrpSpPr>
            <p:cNvPr id="6" name="Group 127"/>
            <p:cNvGrpSpPr/>
            <p:nvPr/>
          </p:nvGrpSpPr>
          <p:grpSpPr>
            <a:xfrm>
              <a:off x="5687182" y="2563812"/>
              <a:ext cx="2807531" cy="1012826"/>
              <a:chOff x="0" y="0"/>
              <a:chExt cx="2807530" cy="1012825"/>
            </a:xfrm>
          </p:grpSpPr>
          <p:sp>
            <p:nvSpPr>
              <p:cNvPr id="125" name="Shape 125"/>
              <p:cNvSpPr/>
              <p:nvPr/>
            </p:nvSpPr>
            <p:spPr>
              <a:xfrm>
                <a:off x="0" y="0"/>
                <a:ext cx="2530475" cy="1012825"/>
              </a:xfrm>
              <a:prstGeom prst="roundRect">
                <a:avLst>
                  <a:gd name="adj" fmla="val 16667"/>
                </a:avLst>
              </a:prstGeom>
              <a:solidFill>
                <a:srgbClr val="D2CDE1"/>
              </a:solidFill>
              <a:ln w="9525" cap="flat">
                <a:solidFill>
                  <a:srgbClr val="4D4D4D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spcBef>
                    <a:spcPts val="600"/>
                  </a:spcBef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203950" y="32064"/>
                <a:ext cx="2603580" cy="8694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300"/>
                  </a:spcBef>
                  <a:defRPr sz="2800"/>
                </a:lvl1pPr>
              </a:lstStyle>
              <a:p>
                <a:pPr lvl="0">
                  <a:defRPr sz="1800"/>
                </a:pPr>
                <a:r>
                  <a:rPr lang="mn-MN" sz="2400" dirty="0" smtClean="0">
                    <a:latin typeface="Arial" pitchFamily="34" charset="0"/>
                    <a:cs typeface="Arial" pitchFamily="34" charset="0"/>
                  </a:rPr>
                  <a:t>Цохилтоор  </a:t>
                </a:r>
              </a:p>
              <a:p>
                <a:pPr lvl="0">
                  <a:defRPr sz="1800"/>
                </a:pPr>
                <a:r>
                  <a:rPr lang="mn-MN" sz="2400" dirty="0" smtClean="0">
                    <a:latin typeface="Arial" pitchFamily="34" charset="0"/>
                    <a:cs typeface="Arial" pitchFamily="34" charset="0"/>
                  </a:rPr>
                  <a:t>    засрахгүй  </a:t>
                </a:r>
                <a:endParaRPr lang="mn-MN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8" name="Shape 128"/>
            <p:cNvSpPr/>
            <p:nvPr/>
          </p:nvSpPr>
          <p:spPr>
            <a:xfrm>
              <a:off x="381000" y="442912"/>
              <a:ext cx="152400" cy="129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30" name="Shape 130"/>
          <p:cNvSpPr/>
          <p:nvPr/>
        </p:nvSpPr>
        <p:spPr>
          <a:xfrm flipH="1">
            <a:off x="2388470" y="1524086"/>
            <a:ext cx="1" cy="1101146"/>
          </a:xfrm>
          <a:prstGeom prst="line">
            <a:avLst/>
          </a:prstGeom>
          <a:ln w="25400">
            <a:solidFill>
              <a:srgbClr val="F79646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2330518" y="985977"/>
            <a:ext cx="320376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>
              <a:defRPr sz="1900"/>
            </a:lvl1pPr>
          </a:lstStyle>
          <a:p>
            <a:pPr lvl="0">
              <a:defRPr sz="1800"/>
            </a:pPr>
            <a:r>
              <a:rPr sz="2400" dirty="0" err="1" smtClean="0"/>
              <a:t>Цээж</a:t>
            </a:r>
            <a:r>
              <a:rPr sz="2400" dirty="0" smtClean="0"/>
              <a:t> </a:t>
            </a:r>
            <a:r>
              <a:rPr sz="2400" dirty="0" err="1" smtClean="0"/>
              <a:t>шахалтыг</a:t>
            </a:r>
            <a:r>
              <a:rPr sz="2400" dirty="0" smtClean="0"/>
              <a:t> </a:t>
            </a:r>
            <a:r>
              <a:rPr sz="2400" dirty="0" err="1" smtClean="0"/>
              <a:t>зогсоох</a:t>
            </a:r>
            <a:r>
              <a:rPr sz="2400" dirty="0" smtClean="0"/>
              <a:t> 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457200" y="3468687"/>
            <a:ext cx="8229600" cy="33893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500"/>
              </a:spcBef>
              <a:defRPr sz="1800"/>
            </a:pPr>
            <a:r>
              <a:rPr sz="2800" dirty="0" err="1" smtClean="0"/>
              <a:t>Ховдлын</a:t>
            </a:r>
            <a:r>
              <a:rPr sz="2800" dirty="0" smtClean="0"/>
              <a:t> </a:t>
            </a:r>
            <a:r>
              <a:rPr sz="2800" dirty="0" err="1" smtClean="0"/>
              <a:t>идэвхгүй</a:t>
            </a:r>
            <a:r>
              <a:rPr sz="2800" dirty="0" smtClean="0"/>
              <a:t> </a:t>
            </a:r>
            <a:endParaRPr sz="2800" dirty="0"/>
          </a:p>
          <a:p>
            <a:pPr lvl="0">
              <a:spcBef>
                <a:spcPts val="500"/>
              </a:spcBef>
              <a:defRPr sz="1800"/>
            </a:pPr>
            <a:r>
              <a:rPr lang="mn-MN" sz="2800" dirty="0" smtClean="0"/>
              <a:t>Т</a:t>
            </a:r>
            <a:r>
              <a:rPr sz="2800" dirty="0" err="1" smtClean="0"/>
              <a:t>осгуурын</a:t>
            </a:r>
            <a:r>
              <a:rPr sz="2800" dirty="0" smtClean="0"/>
              <a:t> </a:t>
            </a:r>
            <a:r>
              <a:rPr sz="2800" dirty="0" err="1" smtClean="0"/>
              <a:t>идэвх</a:t>
            </a:r>
            <a:r>
              <a:rPr sz="2800" dirty="0" smtClean="0"/>
              <a:t> (</a:t>
            </a:r>
            <a:r>
              <a:rPr sz="2800" dirty="0"/>
              <a:t>P </a:t>
            </a:r>
            <a:r>
              <a:rPr sz="2800" dirty="0" err="1" smtClean="0"/>
              <a:t>шүд</a:t>
            </a:r>
            <a:r>
              <a:rPr sz="2800" dirty="0" smtClean="0"/>
              <a:t>) </a:t>
            </a:r>
            <a:r>
              <a:rPr sz="2800" dirty="0" err="1" smtClean="0"/>
              <a:t>байж</a:t>
            </a:r>
            <a:r>
              <a:rPr sz="2800" dirty="0" smtClean="0"/>
              <a:t> </a:t>
            </a:r>
            <a:r>
              <a:rPr sz="2800" dirty="0" err="1" smtClean="0"/>
              <a:t>болно</a:t>
            </a:r>
            <a:r>
              <a:rPr sz="2800" dirty="0" smtClean="0"/>
              <a:t> </a:t>
            </a:r>
            <a:endParaRPr sz="2800" dirty="0"/>
          </a:p>
          <a:p>
            <a:pPr lvl="0">
              <a:spcBef>
                <a:spcPts val="500"/>
              </a:spcBef>
              <a:defRPr sz="1800"/>
            </a:pPr>
            <a:r>
              <a:rPr lang="mn-MN" sz="2800" dirty="0" smtClean="0"/>
              <a:t>Ш</a:t>
            </a:r>
            <a:r>
              <a:rPr sz="2800" dirty="0" err="1" smtClean="0"/>
              <a:t>улуун</a:t>
            </a:r>
            <a:r>
              <a:rPr sz="2800" dirty="0" smtClean="0"/>
              <a:t> </a:t>
            </a:r>
            <a:r>
              <a:rPr sz="2800" dirty="0" err="1" smtClean="0"/>
              <a:t>зураас</a:t>
            </a:r>
            <a:r>
              <a:rPr sz="2800" dirty="0" smtClean="0"/>
              <a:t> </a:t>
            </a:r>
            <a:r>
              <a:rPr sz="2800" dirty="0" err="1" smtClean="0"/>
              <a:t>гарах</a:t>
            </a:r>
            <a:r>
              <a:rPr sz="2800" dirty="0" smtClean="0"/>
              <a:t> </a:t>
            </a:r>
            <a:r>
              <a:rPr sz="2800" dirty="0" err="1" smtClean="0"/>
              <a:t>нь</a:t>
            </a:r>
            <a:r>
              <a:rPr sz="2800" dirty="0" smtClean="0"/>
              <a:t> </a:t>
            </a:r>
            <a:r>
              <a:rPr sz="2800" dirty="0" err="1" smtClean="0"/>
              <a:t>ховор</a:t>
            </a:r>
            <a:endParaRPr sz="2800" dirty="0"/>
          </a:p>
          <a:p>
            <a:pPr lvl="0">
              <a:spcBef>
                <a:spcPts val="500"/>
              </a:spcBef>
              <a:defRPr sz="1800"/>
            </a:pPr>
            <a:r>
              <a:rPr sz="2800" dirty="0" smtClean="0"/>
              <a:t>Adrenaline </a:t>
            </a:r>
            <a:r>
              <a:rPr sz="2800" dirty="0"/>
              <a:t>1 mg </a:t>
            </a:r>
            <a:r>
              <a:rPr sz="2800" dirty="0" smtClean="0"/>
              <a:t>с</a:t>
            </a:r>
            <a:r>
              <a:rPr lang="en-US" sz="2800" dirty="0" smtClean="0"/>
              <a:t>/</a:t>
            </a:r>
            <a:r>
              <a:rPr lang="mn-MN" sz="2800" dirty="0" smtClean="0"/>
              <a:t>д тойролт тутамд</a:t>
            </a:r>
            <a:endParaRPr sz="2800" dirty="0"/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19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232" name="Group 232"/>
          <p:cNvGrpSpPr/>
          <p:nvPr/>
        </p:nvGrpSpPr>
        <p:grpSpPr>
          <a:xfrm>
            <a:off x="269873" y="188532"/>
            <a:ext cx="8585202" cy="3092832"/>
            <a:chOff x="-1" y="-40067"/>
            <a:chExt cx="8585201" cy="3092830"/>
          </a:xfrm>
        </p:grpSpPr>
        <p:pic>
          <p:nvPicPr>
            <p:cNvPr id="228" name="014 ECG asystole small.jpg" descr="014 ECG asystole small"/>
            <p:cNvPicPr/>
            <p:nvPr/>
          </p:nvPicPr>
          <p:blipFill>
            <a:blip r:embed="rId2" cstate="print">
              <a:extLst/>
            </a:blip>
            <a:srcRect l="3750" r="7916"/>
            <a:stretch>
              <a:fillRect/>
            </a:stretch>
          </p:blipFill>
          <p:spPr>
            <a:xfrm>
              <a:off x="-1" y="1120775"/>
              <a:ext cx="8585201" cy="19319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1" name="Group 231"/>
            <p:cNvGrpSpPr/>
            <p:nvPr/>
          </p:nvGrpSpPr>
          <p:grpSpPr>
            <a:xfrm>
              <a:off x="3027362" y="-40067"/>
              <a:ext cx="2530476" cy="1012826"/>
              <a:chOff x="0" y="0"/>
              <a:chExt cx="2530475" cy="1012825"/>
            </a:xfrm>
          </p:grpSpPr>
          <p:sp>
            <p:nvSpPr>
              <p:cNvPr id="229" name="Shape 229"/>
              <p:cNvSpPr/>
              <p:nvPr/>
            </p:nvSpPr>
            <p:spPr>
              <a:xfrm>
                <a:off x="0" y="0"/>
                <a:ext cx="2530475" cy="1012825"/>
              </a:xfrm>
              <a:prstGeom prst="roundRect">
                <a:avLst>
                  <a:gd name="adj" fmla="val 16667"/>
                </a:avLst>
              </a:prstGeom>
              <a:solidFill>
                <a:srgbClr val="D2CDE1"/>
              </a:solidFill>
              <a:ln w="9525" cap="flat">
                <a:solidFill>
                  <a:srgbClr val="4D4D4D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spcBef>
                    <a:spcPts val="600"/>
                  </a:spcBef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0" y="320331"/>
                <a:ext cx="2486601" cy="6924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>
                  <a:spcBef>
                    <a:spcPts val="300"/>
                  </a:spcBef>
                </a:pPr>
                <a:r>
                  <a:rPr sz="2000" b="1" dirty="0" err="1" smtClean="0"/>
                  <a:t>Сэдээлт</a:t>
                </a:r>
                <a:r>
                  <a:rPr sz="2000" b="1" dirty="0" smtClean="0"/>
                  <a:t> </a:t>
                </a:r>
                <a:r>
                  <a:rPr sz="2000" b="1" dirty="0" err="1" smtClean="0"/>
                  <a:t>шаардлаггүй</a:t>
                </a:r>
                <a:r>
                  <a:rPr sz="2000" b="1" dirty="0" smtClean="0"/>
                  <a:t> </a:t>
                </a:r>
                <a:endParaRPr sz="2000" b="1" dirty="0"/>
              </a:p>
              <a:p>
                <a:pPr lvl="0">
                  <a:spcBef>
                    <a:spcPts val="600"/>
                  </a:spcBef>
                </a:pPr>
                <a:r>
                  <a:rPr sz="1400" dirty="0" smtClean="0"/>
                  <a:t>                       (</a:t>
                </a:r>
                <a:r>
                  <a:rPr sz="1400" dirty="0" err="1"/>
                  <a:t>Asystole</a:t>
                </a:r>
                <a:r>
                  <a:rPr sz="1400" dirty="0"/>
                  <a:t>)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mn-MN" sz="3600" dirty="0" smtClean="0"/>
              <a:t>Хичээлийн зорилго</a:t>
            </a:r>
            <a:endParaRPr sz="3600"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590550" y="1828801"/>
            <a:ext cx="8096250" cy="37718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7797" lvl="0" indent="-227797" algn="l" defTabSz="324611">
              <a:spcBef>
                <a:spcPts val="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 smtClean="0"/>
              <a:t>АСТ-</a:t>
            </a:r>
            <a:r>
              <a:rPr sz="2800" dirty="0" err="1" smtClean="0"/>
              <a:t>ийн</a:t>
            </a:r>
            <a:r>
              <a:rPr sz="2800" dirty="0" smtClean="0"/>
              <a:t> </a:t>
            </a:r>
            <a:r>
              <a:rPr sz="2800" dirty="0" err="1" smtClean="0"/>
              <a:t>дэслэл</a:t>
            </a:r>
            <a:endParaRPr sz="2800" dirty="0"/>
          </a:p>
          <a:p>
            <a:pPr marL="227797" lvl="0" indent="-227797" algn="l" defTabSz="324611">
              <a:spcBef>
                <a:spcPts val="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mn-MN" sz="2800" dirty="0" smtClean="0"/>
              <a:t>Ц</a:t>
            </a:r>
            <a:r>
              <a:rPr sz="2800" dirty="0" err="1" smtClean="0"/>
              <a:t>ээж</a:t>
            </a:r>
            <a:r>
              <a:rPr sz="2800" dirty="0" smtClean="0"/>
              <a:t> </a:t>
            </a:r>
            <a:r>
              <a:rPr sz="2800" dirty="0" err="1" smtClean="0"/>
              <a:t>шахалтыг</a:t>
            </a:r>
            <a:r>
              <a:rPr sz="2800" dirty="0" smtClean="0"/>
              <a:t> </a:t>
            </a:r>
            <a:r>
              <a:rPr sz="2800" dirty="0" err="1" smtClean="0"/>
              <a:t>чанартай</a:t>
            </a:r>
            <a:r>
              <a:rPr sz="2800" dirty="0" smtClean="0"/>
              <a:t> </a:t>
            </a:r>
            <a:r>
              <a:rPr sz="2800" dirty="0" err="1" smtClean="0"/>
              <a:t>гүйцэтгэх</a:t>
            </a:r>
            <a:r>
              <a:rPr sz="2800" dirty="0" smtClean="0"/>
              <a:t> </a:t>
            </a:r>
            <a:r>
              <a:rPr sz="2800" dirty="0" err="1" smtClean="0"/>
              <a:t>нь</a:t>
            </a:r>
            <a:r>
              <a:rPr sz="2800" dirty="0" smtClean="0"/>
              <a:t> </a:t>
            </a:r>
            <a:r>
              <a:rPr sz="2800" dirty="0" err="1" smtClean="0"/>
              <a:t>чухал</a:t>
            </a:r>
            <a:endParaRPr sz="2800" dirty="0"/>
          </a:p>
          <a:p>
            <a:pPr marL="227797" lvl="0" indent="-227797" algn="l" defTabSz="324611">
              <a:spcBef>
                <a:spcPts val="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mn-MN" sz="2800" dirty="0" smtClean="0"/>
              <a:t>Цэнэгэн сэдээлтээр</a:t>
            </a:r>
            <a:r>
              <a:rPr sz="2800" dirty="0" smtClean="0"/>
              <a:t> </a:t>
            </a:r>
            <a:r>
              <a:rPr sz="2800" dirty="0" err="1" smtClean="0"/>
              <a:t>засрах</a:t>
            </a:r>
            <a:r>
              <a:rPr sz="2800" dirty="0" smtClean="0"/>
              <a:t> </a:t>
            </a:r>
            <a:r>
              <a:rPr sz="2800" dirty="0" err="1" smtClean="0"/>
              <a:t>ба</a:t>
            </a:r>
            <a:r>
              <a:rPr sz="2800" dirty="0" smtClean="0"/>
              <a:t> </a:t>
            </a:r>
            <a:r>
              <a:rPr sz="2800" dirty="0" err="1" smtClean="0"/>
              <a:t>үл</a:t>
            </a:r>
            <a:r>
              <a:rPr sz="2800" dirty="0" smtClean="0"/>
              <a:t> </a:t>
            </a:r>
            <a:r>
              <a:rPr sz="2800" dirty="0" err="1" smtClean="0"/>
              <a:t>засрах</a:t>
            </a:r>
            <a:r>
              <a:rPr sz="2800" dirty="0" smtClean="0"/>
              <a:t> </a:t>
            </a:r>
            <a:r>
              <a:rPr sz="2800" dirty="0" err="1" smtClean="0"/>
              <a:t>хэмүүд</a:t>
            </a:r>
            <a:endParaRPr sz="2800" dirty="0"/>
          </a:p>
          <a:p>
            <a:pPr marL="227797" lvl="0" indent="-227797" algn="l" defTabSz="324611">
              <a:spcBef>
                <a:spcPts val="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mn-MN" sz="2800" dirty="0" smtClean="0"/>
              <a:t>З</a:t>
            </a:r>
            <a:r>
              <a:rPr sz="2800" dirty="0" err="1" smtClean="0"/>
              <a:t>үрх</a:t>
            </a:r>
            <a:r>
              <a:rPr sz="2800" dirty="0" smtClean="0"/>
              <a:t> </a:t>
            </a:r>
            <a:r>
              <a:rPr sz="2800" dirty="0" err="1" smtClean="0"/>
              <a:t>зогссон</a:t>
            </a:r>
            <a:r>
              <a:rPr sz="2800" dirty="0" smtClean="0"/>
              <a:t> </a:t>
            </a:r>
            <a:r>
              <a:rPr sz="2800" dirty="0" err="1" smtClean="0"/>
              <a:t>үеийн</a:t>
            </a:r>
            <a:r>
              <a:rPr sz="2800" dirty="0" smtClean="0"/>
              <a:t> </a:t>
            </a:r>
            <a:r>
              <a:rPr sz="2800" dirty="0" err="1" smtClean="0"/>
              <a:t>эмийн</a:t>
            </a:r>
            <a:r>
              <a:rPr sz="2800" dirty="0" smtClean="0"/>
              <a:t> </a:t>
            </a:r>
            <a:r>
              <a:rPr sz="2800" dirty="0" err="1" smtClean="0"/>
              <a:t>эмчилгээ</a:t>
            </a:r>
            <a:endParaRPr sz="2800" dirty="0" smtClean="0"/>
          </a:p>
          <a:p>
            <a:pPr marL="227797" lvl="0" indent="-227797" algn="l" defTabSz="324611">
              <a:spcBef>
                <a:spcPts val="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mn-MN" sz="2800" dirty="0" smtClean="0"/>
              <a:t>З</a:t>
            </a:r>
            <a:r>
              <a:rPr sz="2800" dirty="0" err="1" smtClean="0"/>
              <a:t>үрх</a:t>
            </a:r>
            <a:r>
              <a:rPr sz="2800" dirty="0" smtClean="0"/>
              <a:t> </a:t>
            </a:r>
            <a:r>
              <a:rPr sz="2800" dirty="0" err="1" smtClean="0"/>
              <a:t>зогсолтын</a:t>
            </a:r>
            <a:r>
              <a:rPr sz="2800" dirty="0" smtClean="0"/>
              <a:t> </a:t>
            </a:r>
            <a:r>
              <a:rPr sz="2800" dirty="0" err="1" smtClean="0"/>
              <a:t>шалтгаанууд</a:t>
            </a:r>
            <a:endParaRPr sz="2800" dirty="0"/>
          </a:p>
          <a:p>
            <a:pPr marL="227797" lvl="0" indent="-227797" algn="l" defTabSz="324611">
              <a:spcBef>
                <a:spcPts val="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mn-MN" sz="2800" dirty="0" smtClean="0"/>
              <a:t>А</a:t>
            </a:r>
            <a:r>
              <a:rPr sz="2800" dirty="0" err="1" smtClean="0"/>
              <a:t>милуулах</a:t>
            </a:r>
            <a:r>
              <a:rPr sz="2800" dirty="0" smtClean="0"/>
              <a:t> </a:t>
            </a:r>
            <a:r>
              <a:rPr sz="2800" dirty="0" err="1" smtClean="0"/>
              <a:t>багийн</a:t>
            </a:r>
            <a:r>
              <a:rPr sz="2800" dirty="0" smtClean="0"/>
              <a:t> </a:t>
            </a:r>
            <a:r>
              <a:rPr sz="2800" dirty="0" err="1" smtClean="0"/>
              <a:t>үүрэг</a:t>
            </a:r>
            <a:endParaRPr sz="2800" dirty="0"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457200" y="4735611"/>
            <a:ext cx="8229600" cy="2122389"/>
          </a:xfrm>
          <a:prstGeom prst="rect">
            <a:avLst/>
          </a:prstGeom>
        </p:spPr>
        <p:txBody>
          <a:bodyPr/>
          <a:lstStyle/>
          <a:p>
            <a:pPr marL="336042" lvl="0" indent="-336042" defTabSz="448055">
              <a:lnSpc>
                <a:spcPct val="90000"/>
              </a:lnSpc>
              <a:spcBef>
                <a:spcPts val="500"/>
              </a:spcBef>
              <a:defRPr sz="1800"/>
            </a:pPr>
            <a:r>
              <a:rPr lang="mn-MN" sz="3136" dirty="0" smtClean="0"/>
              <a:t>Э</a:t>
            </a:r>
            <a:r>
              <a:rPr sz="3136" dirty="0" err="1" smtClean="0"/>
              <a:t>мнэлзүйн</a:t>
            </a:r>
            <a:r>
              <a:rPr sz="3136" dirty="0" smtClean="0"/>
              <a:t> </a:t>
            </a:r>
            <a:r>
              <a:rPr sz="3136" dirty="0" err="1" smtClean="0"/>
              <a:t>шинжээрээ</a:t>
            </a:r>
            <a:r>
              <a:rPr sz="3136" dirty="0" smtClean="0"/>
              <a:t> </a:t>
            </a:r>
            <a:r>
              <a:rPr sz="3136" dirty="0" err="1" smtClean="0"/>
              <a:t>зүрх</a:t>
            </a:r>
            <a:r>
              <a:rPr sz="3136" dirty="0" smtClean="0"/>
              <a:t> </a:t>
            </a:r>
            <a:r>
              <a:rPr sz="3136" dirty="0" err="1" smtClean="0"/>
              <a:t>зогссонтой</a:t>
            </a:r>
            <a:r>
              <a:rPr sz="3136" dirty="0" smtClean="0"/>
              <a:t> </a:t>
            </a:r>
            <a:r>
              <a:rPr sz="3136" dirty="0" err="1" smtClean="0"/>
              <a:t>адил</a:t>
            </a:r>
            <a:endParaRPr sz="3136" dirty="0"/>
          </a:p>
          <a:p>
            <a:pPr marL="336042" lvl="0" indent="-336042" defTabSz="448055">
              <a:lnSpc>
                <a:spcPct val="90000"/>
              </a:lnSpc>
              <a:spcBef>
                <a:spcPts val="500"/>
              </a:spcBef>
              <a:defRPr sz="1800"/>
            </a:pPr>
            <a:r>
              <a:rPr lang="mn-MN" sz="3136" dirty="0" smtClean="0"/>
              <a:t>Х</a:t>
            </a:r>
            <a:r>
              <a:rPr sz="3136" dirty="0" err="1" smtClean="0"/>
              <a:t>эм</a:t>
            </a:r>
            <a:r>
              <a:rPr sz="3136" dirty="0" smtClean="0"/>
              <a:t> </a:t>
            </a:r>
            <a:r>
              <a:rPr sz="3136" dirty="0" err="1" smtClean="0"/>
              <a:t>хэвийн</a:t>
            </a:r>
            <a:r>
              <a:rPr sz="3136" dirty="0" smtClean="0"/>
              <a:t> </a:t>
            </a:r>
            <a:r>
              <a:rPr sz="3136" dirty="0" err="1" smtClean="0"/>
              <a:t>боловч</a:t>
            </a:r>
            <a:r>
              <a:rPr sz="3136" dirty="0" smtClean="0"/>
              <a:t> </a:t>
            </a:r>
            <a:r>
              <a:rPr sz="3136" dirty="0" err="1" smtClean="0"/>
              <a:t>пульс</a:t>
            </a:r>
            <a:r>
              <a:rPr sz="3136" dirty="0" smtClean="0"/>
              <a:t> </a:t>
            </a:r>
            <a:r>
              <a:rPr sz="3136" dirty="0" err="1" smtClean="0"/>
              <a:t>байхгүй</a:t>
            </a:r>
            <a:endParaRPr sz="3136" dirty="0"/>
          </a:p>
          <a:p>
            <a:pPr marL="336042" lvl="0" indent="-336042" defTabSz="448055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3136" dirty="0"/>
              <a:t>Adrenaline 1 mg </a:t>
            </a:r>
            <a:r>
              <a:rPr sz="3136" dirty="0" smtClean="0"/>
              <a:t>с</a:t>
            </a:r>
            <a:r>
              <a:rPr lang="en-US" sz="3136" dirty="0" smtClean="0"/>
              <a:t>/</a:t>
            </a:r>
            <a:r>
              <a:rPr lang="mn-MN" sz="3136" dirty="0" smtClean="0"/>
              <a:t>д тойролт тутамд</a:t>
            </a:r>
            <a:endParaRPr sz="3136" dirty="0"/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20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241" name="Group 241"/>
          <p:cNvGrpSpPr/>
          <p:nvPr/>
        </p:nvGrpSpPr>
        <p:grpSpPr>
          <a:xfrm>
            <a:off x="1409700" y="109711"/>
            <a:ext cx="6324600" cy="4648028"/>
            <a:chOff x="0" y="-118888"/>
            <a:chExt cx="6324600" cy="4648026"/>
          </a:xfrm>
        </p:grpSpPr>
        <p:pic>
          <p:nvPicPr>
            <p:cNvPr id="236" name="022 ECG supraventricular tachycardia small.jpg" descr="022 ECG supraventricular tachycardia small"/>
            <p:cNvPicPr/>
            <p:nvPr/>
          </p:nvPicPr>
          <p:blipFill>
            <a:blip r:embed="rId2" cstate="print">
              <a:extLst/>
            </a:blip>
            <a:srcRect l="12083" r="10417"/>
            <a:stretch>
              <a:fillRect/>
            </a:stretch>
          </p:blipFill>
          <p:spPr>
            <a:xfrm>
              <a:off x="0" y="1155700"/>
              <a:ext cx="6324600" cy="1593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020 ECG av-block III° - complete heartblock small.jpg" descr="020 ECG av-block III° - complete heartblock small"/>
            <p:cNvPicPr/>
            <p:nvPr/>
          </p:nvPicPr>
          <p:blipFill>
            <a:blip r:embed="rId3" cstate="print">
              <a:extLst/>
            </a:blip>
            <a:srcRect l="10833" r="12500"/>
            <a:stretch>
              <a:fillRect/>
            </a:stretch>
          </p:blipFill>
          <p:spPr>
            <a:xfrm>
              <a:off x="152399" y="2832100"/>
              <a:ext cx="6019801" cy="1697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0" name="Group 240"/>
            <p:cNvGrpSpPr/>
            <p:nvPr/>
          </p:nvGrpSpPr>
          <p:grpSpPr>
            <a:xfrm>
              <a:off x="1943100" y="-118888"/>
              <a:ext cx="3471080" cy="1250602"/>
              <a:chOff x="0" y="0"/>
              <a:chExt cx="3471079" cy="1250600"/>
            </a:xfrm>
          </p:grpSpPr>
          <p:sp>
            <p:nvSpPr>
              <p:cNvPr id="238" name="Shape 238"/>
              <p:cNvSpPr/>
              <p:nvPr/>
            </p:nvSpPr>
            <p:spPr>
              <a:xfrm>
                <a:off x="0" y="0"/>
                <a:ext cx="3124539" cy="1250600"/>
              </a:xfrm>
              <a:prstGeom prst="roundRect">
                <a:avLst>
                  <a:gd name="adj" fmla="val 16667"/>
                </a:avLst>
              </a:prstGeom>
              <a:solidFill>
                <a:srgbClr val="D2CDE1"/>
              </a:solidFill>
              <a:ln w="9525" cap="flat">
                <a:solidFill>
                  <a:srgbClr val="4D4D4D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spcBef>
                    <a:spcPts val="600"/>
                  </a:spcBef>
                </a:pPr>
                <a:endParaRPr/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181970" y="114082"/>
                <a:ext cx="3289109" cy="10224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>
                  <a:spcBef>
                    <a:spcPts val="300"/>
                  </a:spcBef>
                </a:pPr>
                <a:r>
                  <a:rPr lang="mn-MN" sz="2400" dirty="0" smtClean="0"/>
                  <a:t>Сэдээлт шаардлаггүй </a:t>
                </a:r>
              </a:p>
              <a:p>
                <a:pPr lvl="0">
                  <a:spcBef>
                    <a:spcPts val="600"/>
                  </a:spcBef>
                </a:pPr>
                <a:r>
                  <a:rPr dirty="0" smtClean="0"/>
                  <a:t>(</a:t>
                </a:r>
                <a:r>
                  <a:rPr dirty="0" err="1" smtClean="0"/>
                  <a:t>пульсгүй</a:t>
                </a:r>
                <a:r>
                  <a:rPr dirty="0" smtClean="0"/>
                  <a:t> </a:t>
                </a:r>
                <a:r>
                  <a:rPr dirty="0" err="1" smtClean="0"/>
                  <a:t>цахилгаан</a:t>
                </a:r>
                <a:r>
                  <a:rPr dirty="0" smtClean="0"/>
                  <a:t> </a:t>
                </a:r>
                <a:r>
                  <a:rPr dirty="0" err="1" smtClean="0"/>
                  <a:t>идэвх</a:t>
                </a:r>
                <a:r>
                  <a:rPr dirty="0" smtClean="0"/>
                  <a:t>)</a:t>
                </a:r>
                <a:endParaRPr dirty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6553200" y="6401179"/>
            <a:ext cx="2133600" cy="27546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/>
          <a:lstStyle>
            <a:lvl1pPr algn="l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200"/>
              <a:pPr lvl="0">
                <a:defRPr sz="1800"/>
              </a:pPr>
              <a:t>21</a:t>
            </a:fld>
            <a:endParaRPr sz="1200"/>
          </a:p>
        </p:txBody>
      </p:sp>
      <p:pic>
        <p:nvPicPr>
          <p:cNvPr id="244" name="Screen shot 2011-03-24 at 8.png" descr="Screen shot 2011-03-24 at 8.52.47 AM.png"/>
          <p:cNvPicPr/>
          <p:nvPr/>
        </p:nvPicPr>
        <p:blipFill>
          <a:blip r:embed="rId2" cstate="print">
            <a:extLst/>
          </a:blip>
          <a:srcRect l="7626" t="5575" r="4873" b="3237"/>
          <a:stretch>
            <a:fillRect/>
          </a:stretch>
        </p:blipFill>
        <p:spPr>
          <a:xfrm>
            <a:off x="-1" y="0"/>
            <a:ext cx="923131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457200" y="92077"/>
            <a:ext cx="8229600" cy="69949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sz="4400" dirty="0" err="1" smtClean="0"/>
              <a:t>Зүрхийг</a:t>
            </a:r>
            <a:r>
              <a:rPr sz="4400" dirty="0" smtClean="0"/>
              <a:t> </a:t>
            </a:r>
            <a:r>
              <a:rPr sz="4400" dirty="0" err="1" smtClean="0"/>
              <a:t>шахах</a:t>
            </a:r>
            <a:r>
              <a:rPr sz="4400" dirty="0" smtClean="0"/>
              <a:t> </a:t>
            </a:r>
            <a:r>
              <a:rPr sz="4400" dirty="0" err="1" smtClean="0"/>
              <a:t>явцдаа</a:t>
            </a:r>
            <a:r>
              <a:rPr sz="4400" dirty="0" smtClean="0"/>
              <a:t> </a:t>
            </a:r>
            <a:endParaRPr sz="4400" dirty="0"/>
          </a:p>
        </p:txBody>
      </p:sp>
      <p:sp>
        <p:nvSpPr>
          <p:cNvPr id="247" name="Shape 247"/>
          <p:cNvSpPr>
            <a:spLocks noGrp="1"/>
          </p:cNvSpPr>
          <p:nvPr>
            <p:ph type="body" idx="1"/>
          </p:nvPr>
        </p:nvSpPr>
        <p:spPr>
          <a:xfrm>
            <a:off x="457200" y="808156"/>
            <a:ext cx="8229600" cy="5596136"/>
          </a:xfrm>
          <a:prstGeom prst="rect">
            <a:avLst/>
          </a:prstGeom>
          <a:solidFill>
            <a:srgbClr val="FFFF00"/>
          </a:solidFill>
          <a:ln w="9525">
            <a:solidFill>
              <a:srgbClr val="969696"/>
            </a:solidFill>
            <a:round/>
          </a:ln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88000"/>
              </a:lnSpc>
              <a:spcBef>
                <a:spcPts val="400"/>
              </a:spcBef>
              <a:defRPr sz="1800"/>
            </a:pPr>
            <a:r>
              <a:rPr sz="2800" dirty="0" smtClean="0"/>
              <a:t> </a:t>
            </a:r>
            <a:r>
              <a:rPr sz="2800" dirty="0" err="1" smtClean="0"/>
              <a:t>Амьсгалын</a:t>
            </a:r>
            <a:r>
              <a:rPr sz="2800" dirty="0" smtClean="0"/>
              <a:t> </a:t>
            </a:r>
            <a:r>
              <a:rPr sz="2800" dirty="0" err="1" smtClean="0"/>
              <a:t>зам</a:t>
            </a:r>
            <a:r>
              <a:rPr sz="2800" dirty="0" smtClean="0"/>
              <a:t> </a:t>
            </a:r>
            <a:r>
              <a:rPr sz="2800" dirty="0" err="1" smtClean="0"/>
              <a:t>чөлөөлөх</a:t>
            </a:r>
            <a:r>
              <a:rPr sz="2800" dirty="0" smtClean="0"/>
              <a:t> </a:t>
            </a:r>
            <a:r>
              <a:rPr sz="2800" dirty="0" err="1" smtClean="0"/>
              <a:t>хэрэгсэл</a:t>
            </a:r>
            <a:r>
              <a:rPr sz="2800" dirty="0" smtClean="0"/>
              <a:t>   </a:t>
            </a:r>
            <a:endParaRPr sz="2800" dirty="0"/>
          </a:p>
          <a:p>
            <a:pPr marL="0" lvl="0" indent="0">
              <a:lnSpc>
                <a:spcPct val="88000"/>
              </a:lnSpc>
              <a:spcBef>
                <a:spcPts val="400"/>
              </a:spcBef>
              <a:defRPr sz="1800"/>
            </a:pPr>
            <a:r>
              <a:rPr sz="2800" dirty="0" smtClean="0"/>
              <a:t> </a:t>
            </a:r>
            <a:r>
              <a:rPr sz="2800" dirty="0" err="1" smtClean="0"/>
              <a:t>Хүчилтөрөгч</a:t>
            </a:r>
            <a:endParaRPr sz="2800" dirty="0"/>
          </a:p>
          <a:p>
            <a:pPr marL="0" lvl="0" indent="0">
              <a:lnSpc>
                <a:spcPct val="88000"/>
              </a:lnSpc>
              <a:spcBef>
                <a:spcPts val="400"/>
              </a:spcBef>
              <a:defRPr sz="1800"/>
            </a:pPr>
            <a:r>
              <a:rPr sz="2800" dirty="0" smtClean="0"/>
              <a:t> </a:t>
            </a:r>
            <a:r>
              <a:rPr sz="2800" dirty="0" err="1" smtClean="0"/>
              <a:t>Судсанд</a:t>
            </a:r>
            <a:r>
              <a:rPr sz="2800" dirty="0" smtClean="0"/>
              <a:t> / </a:t>
            </a:r>
            <a:r>
              <a:rPr sz="2800" dirty="0" err="1" smtClean="0"/>
              <a:t>ясанд</a:t>
            </a:r>
            <a:r>
              <a:rPr sz="2800" dirty="0" smtClean="0"/>
              <a:t> </a:t>
            </a:r>
            <a:r>
              <a:rPr sz="2800" dirty="0" err="1" smtClean="0"/>
              <a:t>хатгалт</a:t>
            </a:r>
            <a:r>
              <a:rPr sz="2800" dirty="0" smtClean="0"/>
              <a:t> </a:t>
            </a:r>
            <a:r>
              <a:rPr sz="2800" dirty="0" err="1" smtClean="0"/>
              <a:t>хийх</a:t>
            </a:r>
            <a:r>
              <a:rPr sz="2800" dirty="0" smtClean="0"/>
              <a:t> </a:t>
            </a:r>
            <a:endParaRPr sz="2800" dirty="0"/>
          </a:p>
          <a:p>
            <a:pPr marL="0" lvl="0" indent="0">
              <a:lnSpc>
                <a:spcPct val="88000"/>
              </a:lnSpc>
              <a:spcBef>
                <a:spcPts val="400"/>
              </a:spcBef>
              <a:defRPr sz="1800"/>
            </a:pPr>
            <a:r>
              <a:rPr sz="2800" dirty="0" smtClean="0"/>
              <a:t> </a:t>
            </a:r>
            <a:r>
              <a:rPr sz="2800" dirty="0" err="1" smtClean="0"/>
              <a:t>Цээж</a:t>
            </a:r>
            <a:r>
              <a:rPr sz="2800" dirty="0" smtClean="0"/>
              <a:t> </a:t>
            </a:r>
            <a:r>
              <a:rPr sz="2800" dirty="0" err="1" smtClean="0"/>
              <a:t>шахалтыг</a:t>
            </a:r>
            <a:r>
              <a:rPr sz="2800" dirty="0" smtClean="0"/>
              <a:t> </a:t>
            </a:r>
            <a:r>
              <a:rPr sz="2800" dirty="0" err="1" smtClean="0"/>
              <a:t>завсарлалгүйгээр</a:t>
            </a:r>
            <a:r>
              <a:rPr sz="2800" dirty="0" smtClean="0"/>
              <a:t> </a:t>
            </a:r>
            <a:r>
              <a:rPr sz="2800" dirty="0" err="1" smtClean="0"/>
              <a:t>дараагийн</a:t>
            </a:r>
            <a:r>
              <a:rPr sz="2800" dirty="0" smtClean="0"/>
              <a:t> </a:t>
            </a:r>
            <a:r>
              <a:rPr sz="2800" dirty="0" err="1" smtClean="0"/>
              <a:t>бэлтгэлээ</a:t>
            </a:r>
            <a:r>
              <a:rPr sz="2800" dirty="0" smtClean="0"/>
              <a:t> </a:t>
            </a:r>
            <a:r>
              <a:rPr sz="2800" dirty="0" err="1" smtClean="0"/>
              <a:t>хангах</a:t>
            </a:r>
            <a:r>
              <a:rPr sz="2800" dirty="0" smtClean="0"/>
              <a:t>  </a:t>
            </a:r>
            <a:endParaRPr sz="2800" dirty="0"/>
          </a:p>
          <a:p>
            <a:pPr marL="457200" lvl="1" indent="0">
              <a:lnSpc>
                <a:spcPct val="88000"/>
              </a:lnSpc>
              <a:spcBef>
                <a:spcPts val="400"/>
              </a:spcBef>
              <a:defRPr sz="1800"/>
            </a:pPr>
            <a:r>
              <a:rPr sz="2800" dirty="0" smtClean="0"/>
              <a:t>(ж: </a:t>
            </a:r>
            <a:r>
              <a:rPr sz="2800" dirty="0" err="1" smtClean="0"/>
              <a:t>дефибриллятораа</a:t>
            </a:r>
            <a:r>
              <a:rPr sz="2800" dirty="0" smtClean="0"/>
              <a:t> </a:t>
            </a:r>
            <a:r>
              <a:rPr sz="2800" dirty="0" err="1" smtClean="0"/>
              <a:t>цэнэглэх</a:t>
            </a:r>
            <a:r>
              <a:rPr sz="2800" dirty="0" smtClean="0"/>
              <a:t>)</a:t>
            </a:r>
            <a:endParaRPr sz="2800" dirty="0"/>
          </a:p>
          <a:p>
            <a:pPr marL="0" lvl="0" indent="0">
              <a:lnSpc>
                <a:spcPct val="88000"/>
              </a:lnSpc>
              <a:spcBef>
                <a:spcPts val="400"/>
              </a:spcBef>
              <a:defRPr sz="1800"/>
            </a:pPr>
            <a:r>
              <a:rPr sz="2800" dirty="0" smtClean="0"/>
              <a:t> </a:t>
            </a:r>
            <a:r>
              <a:rPr sz="2800" dirty="0" err="1" smtClean="0"/>
              <a:t>Эмийн</a:t>
            </a:r>
            <a:r>
              <a:rPr sz="2800" dirty="0" smtClean="0"/>
              <a:t> </a:t>
            </a:r>
            <a:r>
              <a:rPr sz="2800" dirty="0" err="1" smtClean="0"/>
              <a:t>бодис</a:t>
            </a:r>
            <a:r>
              <a:rPr sz="2800" dirty="0" smtClean="0"/>
              <a:t>  </a:t>
            </a:r>
            <a:endParaRPr sz="2800" dirty="0"/>
          </a:p>
          <a:p>
            <a:pPr marL="457200" lvl="1" indent="0">
              <a:lnSpc>
                <a:spcPct val="88000"/>
              </a:lnSpc>
              <a:spcBef>
                <a:spcPts val="400"/>
              </a:spcBef>
              <a:defRPr sz="1800"/>
            </a:pPr>
            <a:r>
              <a:rPr sz="2800" dirty="0"/>
              <a:t> </a:t>
            </a:r>
            <a:r>
              <a:rPr sz="2800" dirty="0" smtClean="0"/>
              <a:t>ЦОХИЛТООР ЗАСРАХ</a:t>
            </a:r>
            <a:endParaRPr sz="2800" dirty="0"/>
          </a:p>
          <a:p>
            <a:pPr marL="702128" lvl="1" indent="-244928">
              <a:lnSpc>
                <a:spcPct val="88000"/>
              </a:lnSpc>
              <a:spcBef>
                <a:spcPts val="400"/>
              </a:spcBef>
              <a:defRPr sz="1800"/>
            </a:pPr>
            <a:r>
              <a:rPr sz="2800" dirty="0" smtClean="0"/>
              <a:t>2  </a:t>
            </a:r>
            <a:r>
              <a:rPr sz="2800" dirty="0" err="1" smtClean="0"/>
              <a:t>дахь</a:t>
            </a:r>
            <a:r>
              <a:rPr sz="2800" dirty="0" smtClean="0"/>
              <a:t> </a:t>
            </a:r>
            <a:r>
              <a:rPr sz="2800" dirty="0" err="1" smtClean="0"/>
              <a:t>цохиулалтын</a:t>
            </a:r>
            <a:r>
              <a:rPr sz="2800" dirty="0" smtClean="0"/>
              <a:t> </a:t>
            </a:r>
            <a:r>
              <a:rPr sz="2800" dirty="0" err="1" smtClean="0"/>
              <a:t>дараа</a:t>
            </a:r>
            <a:r>
              <a:rPr sz="2800" dirty="0" smtClean="0"/>
              <a:t> Adrenaline 1mg с</a:t>
            </a:r>
            <a:r>
              <a:rPr lang="en-US" sz="2800" dirty="0" smtClean="0"/>
              <a:t>/</a:t>
            </a:r>
            <a:r>
              <a:rPr lang="mn-MN" sz="2800" dirty="0" smtClean="0"/>
              <a:t>д</a:t>
            </a:r>
            <a:r>
              <a:rPr sz="2800" dirty="0" smtClean="0"/>
              <a:t> (</a:t>
            </a:r>
            <a:r>
              <a:rPr sz="2800" dirty="0" err="1" smtClean="0"/>
              <a:t>дараа</a:t>
            </a:r>
            <a:r>
              <a:rPr sz="2800" dirty="0" smtClean="0"/>
              <a:t> </a:t>
            </a:r>
            <a:r>
              <a:rPr sz="2800" dirty="0" err="1" smtClean="0"/>
              <a:t>нь</a:t>
            </a:r>
            <a:r>
              <a:rPr sz="2800" dirty="0" smtClean="0"/>
              <a:t> 2 </a:t>
            </a:r>
            <a:r>
              <a:rPr sz="2800" dirty="0" err="1" smtClean="0"/>
              <a:t>дахь</a:t>
            </a:r>
            <a:r>
              <a:rPr sz="2800" dirty="0" smtClean="0"/>
              <a:t> </a:t>
            </a:r>
            <a:r>
              <a:rPr sz="2800" dirty="0" err="1" smtClean="0"/>
              <a:t>тойролт</a:t>
            </a:r>
            <a:r>
              <a:rPr sz="2800" dirty="0" smtClean="0"/>
              <a:t> </a:t>
            </a:r>
            <a:r>
              <a:rPr sz="2800" dirty="0" err="1" smtClean="0"/>
              <a:t>тутамд</a:t>
            </a:r>
            <a:r>
              <a:rPr sz="2800" dirty="0" smtClean="0"/>
              <a:t> )</a:t>
            </a:r>
            <a:endParaRPr sz="2800" dirty="0"/>
          </a:p>
          <a:p>
            <a:pPr marL="702128" lvl="1" indent="-244928">
              <a:lnSpc>
                <a:spcPct val="88000"/>
              </a:lnSpc>
              <a:spcBef>
                <a:spcPts val="400"/>
              </a:spcBef>
              <a:defRPr sz="1800"/>
            </a:pPr>
            <a:r>
              <a:rPr sz="2800" dirty="0" smtClean="0"/>
              <a:t>3 </a:t>
            </a:r>
            <a:r>
              <a:rPr sz="2800" dirty="0" err="1" smtClean="0"/>
              <a:t>дахь</a:t>
            </a:r>
            <a:r>
              <a:rPr sz="2800" dirty="0" smtClean="0"/>
              <a:t> </a:t>
            </a:r>
            <a:r>
              <a:rPr sz="2800" dirty="0" err="1" smtClean="0"/>
              <a:t>цохиулалтын</a:t>
            </a:r>
            <a:r>
              <a:rPr sz="2800" dirty="0" smtClean="0"/>
              <a:t> </a:t>
            </a:r>
            <a:r>
              <a:rPr sz="2800" dirty="0" err="1" smtClean="0"/>
              <a:t>дараа</a:t>
            </a:r>
            <a:r>
              <a:rPr sz="2800" dirty="0" smtClean="0"/>
              <a:t> </a:t>
            </a:r>
            <a:r>
              <a:rPr sz="2800" dirty="0" err="1" smtClean="0"/>
              <a:t>Amiodarone</a:t>
            </a:r>
            <a:r>
              <a:rPr sz="2800" dirty="0" smtClean="0"/>
              <a:t> </a:t>
            </a:r>
            <a:r>
              <a:rPr sz="2800" dirty="0"/>
              <a:t>300 </a:t>
            </a:r>
            <a:r>
              <a:rPr sz="2800" dirty="0" smtClean="0"/>
              <a:t>mg</a:t>
            </a:r>
            <a:endParaRPr sz="2800" dirty="0"/>
          </a:p>
          <a:p>
            <a:pPr marL="457200" lvl="1" indent="0">
              <a:lnSpc>
                <a:spcPct val="88000"/>
              </a:lnSpc>
              <a:spcBef>
                <a:spcPts val="400"/>
              </a:spcBef>
              <a:defRPr sz="1800"/>
            </a:pPr>
            <a:r>
              <a:rPr sz="2800" dirty="0"/>
              <a:t> </a:t>
            </a:r>
            <a:r>
              <a:rPr lang="mn-MN" sz="2800" dirty="0" smtClean="0"/>
              <a:t>ЦОХИЛТООР ЗАСРАХГҮЙ</a:t>
            </a:r>
            <a:endParaRPr sz="2800" dirty="0"/>
          </a:p>
          <a:p>
            <a:pPr marL="702128" lvl="1" indent="-244928">
              <a:lnSpc>
                <a:spcPct val="88000"/>
              </a:lnSpc>
              <a:spcBef>
                <a:spcPts val="400"/>
              </a:spcBef>
              <a:defRPr sz="1800"/>
            </a:pPr>
            <a:r>
              <a:rPr sz="2800" dirty="0"/>
              <a:t>Adrenaline </a:t>
            </a:r>
            <a:r>
              <a:rPr sz="2800" dirty="0" smtClean="0"/>
              <a:t>1mg </a:t>
            </a:r>
            <a:r>
              <a:rPr sz="2800" dirty="0" err="1" smtClean="0"/>
              <a:t>цаг</a:t>
            </a:r>
            <a:r>
              <a:rPr sz="2800" dirty="0" smtClean="0"/>
              <a:t> </a:t>
            </a:r>
            <a:r>
              <a:rPr sz="2800" dirty="0" err="1" smtClean="0"/>
              <a:t>алдалгүй</a:t>
            </a:r>
            <a:r>
              <a:rPr sz="2800" dirty="0" smtClean="0"/>
              <a:t> </a:t>
            </a:r>
            <a:r>
              <a:rPr sz="2800" dirty="0" err="1" smtClean="0"/>
              <a:t>хийх</a:t>
            </a:r>
            <a:r>
              <a:rPr sz="2800" dirty="0" smtClean="0"/>
              <a:t> (</a:t>
            </a:r>
            <a:r>
              <a:rPr sz="2800" dirty="0" err="1" smtClean="0"/>
              <a:t>дараа</a:t>
            </a:r>
            <a:r>
              <a:rPr sz="2800" dirty="0" smtClean="0"/>
              <a:t> </a:t>
            </a:r>
            <a:r>
              <a:rPr sz="2800" dirty="0" err="1" smtClean="0"/>
              <a:t>нь</a:t>
            </a:r>
            <a:r>
              <a:rPr sz="2800" dirty="0" smtClean="0"/>
              <a:t> 2 </a:t>
            </a:r>
            <a:r>
              <a:rPr sz="2800" dirty="0" err="1" smtClean="0"/>
              <a:t>дахь</a:t>
            </a:r>
            <a:r>
              <a:rPr sz="2800" dirty="0" smtClean="0"/>
              <a:t> </a:t>
            </a:r>
            <a:r>
              <a:rPr sz="2800" dirty="0" err="1" smtClean="0"/>
              <a:t>торйролт</a:t>
            </a:r>
            <a:r>
              <a:rPr sz="2800" dirty="0" smtClean="0"/>
              <a:t>  </a:t>
            </a:r>
            <a:r>
              <a:rPr sz="2800" dirty="0" err="1" smtClean="0"/>
              <a:t>бүрд</a:t>
            </a:r>
            <a:r>
              <a:rPr sz="2800" dirty="0" smtClean="0"/>
              <a:t> )</a:t>
            </a:r>
            <a:endParaRPr sz="2800" dirty="0"/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23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51" name="image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301472" y="348767"/>
            <a:ext cx="4497388" cy="5888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24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56" name="Screen shot 2011-02-08 at 10.png" descr="Screen shot 2011-02-08 at 10.02.22 PM.png"/>
          <p:cNvPicPr/>
          <p:nvPr/>
        </p:nvPicPr>
        <p:blipFill>
          <a:blip r:embed="rId2" cstate="print">
            <a:extLst/>
          </a:blip>
          <a:srcRect t="15280" r="33332"/>
          <a:stretch>
            <a:fillRect/>
          </a:stretch>
        </p:blipFill>
        <p:spPr>
          <a:xfrm>
            <a:off x="1371600" y="546893"/>
            <a:ext cx="6096000" cy="5764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mn-MN" sz="4400" dirty="0" smtClean="0"/>
              <a:t>А</a:t>
            </a:r>
            <a:r>
              <a:rPr sz="4400" dirty="0" err="1" smtClean="0"/>
              <a:t>милуулах</a:t>
            </a:r>
            <a:r>
              <a:rPr sz="4400" dirty="0" smtClean="0"/>
              <a:t> </a:t>
            </a:r>
            <a:r>
              <a:rPr sz="4400" dirty="0" err="1" smtClean="0"/>
              <a:t>баг</a:t>
            </a:r>
            <a:r>
              <a:rPr sz="4400" dirty="0" smtClean="0"/>
              <a:t> </a:t>
            </a:r>
            <a:endParaRPr sz="4400" dirty="0"/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457200" y="1146492"/>
            <a:ext cx="3884266" cy="525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5468" lvl="0" indent="-315468" defTabSz="420623">
              <a:defRPr sz="1800"/>
            </a:pPr>
            <a:r>
              <a:rPr lang="mn-MN" sz="2944" dirty="0" smtClean="0"/>
              <a:t>Ү</a:t>
            </a:r>
            <a:r>
              <a:rPr sz="2944" dirty="0" err="1" smtClean="0"/>
              <a:t>үргээ</a:t>
            </a:r>
            <a:r>
              <a:rPr sz="2944" dirty="0" smtClean="0"/>
              <a:t> </a:t>
            </a:r>
            <a:r>
              <a:rPr sz="2944" dirty="0" err="1" smtClean="0"/>
              <a:t>төлөвлөж</a:t>
            </a:r>
            <a:r>
              <a:rPr sz="2944" dirty="0" smtClean="0"/>
              <a:t> </a:t>
            </a:r>
            <a:r>
              <a:rPr sz="2944" dirty="0" err="1" smtClean="0"/>
              <a:t>хуваарилах</a:t>
            </a:r>
            <a:endParaRPr sz="2944" dirty="0"/>
          </a:p>
          <a:p>
            <a:pPr marL="315468" lvl="0" indent="-315468" defTabSz="420623">
              <a:defRPr sz="1800"/>
            </a:pPr>
            <a:r>
              <a:rPr lang="mn-MN" sz="2944" dirty="0" smtClean="0"/>
              <a:t>Б</a:t>
            </a:r>
            <a:r>
              <a:rPr sz="2944" dirty="0" err="1" smtClean="0"/>
              <a:t>агийн</a:t>
            </a:r>
            <a:r>
              <a:rPr sz="2944" dirty="0" smtClean="0"/>
              <a:t> </a:t>
            </a:r>
            <a:r>
              <a:rPr sz="2944" dirty="0" err="1" smtClean="0"/>
              <a:t>ахлагчийг</a:t>
            </a:r>
            <a:r>
              <a:rPr sz="2944" dirty="0" smtClean="0"/>
              <a:t> </a:t>
            </a:r>
            <a:r>
              <a:rPr sz="2944" dirty="0" err="1" smtClean="0"/>
              <a:t>сонгох</a:t>
            </a:r>
            <a:endParaRPr sz="2944" dirty="0"/>
          </a:p>
          <a:p>
            <a:pPr marL="315468" lvl="0" indent="-315468" defTabSz="420623">
              <a:defRPr sz="1800"/>
            </a:pPr>
            <a:r>
              <a:rPr sz="2944" dirty="0"/>
              <a:t>Importance of non-technical skills</a:t>
            </a:r>
          </a:p>
          <a:p>
            <a:pPr marL="645958" lvl="1" indent="-225334" defTabSz="420623">
              <a:spcBef>
                <a:spcPts val="500"/>
              </a:spcBef>
              <a:buClr>
                <a:srgbClr val="5F5F5F"/>
              </a:buClr>
              <a:defRPr sz="1800"/>
            </a:pPr>
            <a:r>
              <a:rPr lang="mn-MN" sz="2208" dirty="0" smtClean="0"/>
              <a:t>З</a:t>
            </a:r>
            <a:r>
              <a:rPr sz="2208" dirty="0" err="1" smtClean="0"/>
              <a:t>орилгоо</a:t>
            </a:r>
            <a:r>
              <a:rPr sz="2208" dirty="0" smtClean="0"/>
              <a:t> </a:t>
            </a:r>
            <a:r>
              <a:rPr sz="2208" dirty="0" err="1" smtClean="0"/>
              <a:t>тодорхойлох</a:t>
            </a:r>
            <a:endParaRPr sz="2208" dirty="0"/>
          </a:p>
          <a:p>
            <a:pPr marL="645958" lvl="1" indent="-225334" defTabSz="420623">
              <a:spcBef>
                <a:spcPts val="500"/>
              </a:spcBef>
              <a:buClr>
                <a:srgbClr val="5F5F5F"/>
              </a:buClr>
              <a:defRPr sz="1800"/>
            </a:pPr>
            <a:r>
              <a:rPr lang="mn-MN" sz="2208" dirty="0" smtClean="0"/>
              <a:t>Б</a:t>
            </a:r>
            <a:r>
              <a:rPr sz="2208" dirty="0" err="1" smtClean="0"/>
              <a:t>агаар</a:t>
            </a:r>
            <a:r>
              <a:rPr sz="2208" dirty="0" smtClean="0"/>
              <a:t> </a:t>
            </a:r>
            <a:r>
              <a:rPr sz="2208" dirty="0" err="1" smtClean="0"/>
              <a:t>ажиллах</a:t>
            </a:r>
            <a:endParaRPr sz="2208" dirty="0"/>
          </a:p>
          <a:p>
            <a:pPr marL="645958" lvl="1" indent="-225334" defTabSz="420623">
              <a:spcBef>
                <a:spcPts val="500"/>
              </a:spcBef>
              <a:buClr>
                <a:srgbClr val="5F5F5F"/>
              </a:buClr>
              <a:defRPr sz="1800"/>
            </a:pPr>
            <a:r>
              <a:rPr lang="mn-MN" sz="2208" dirty="0" smtClean="0"/>
              <a:t>Н</a:t>
            </a:r>
            <a:r>
              <a:rPr sz="2208" dirty="0" err="1" smtClean="0"/>
              <a:t>өхцөлөө</a:t>
            </a:r>
            <a:r>
              <a:rPr sz="2208" dirty="0" smtClean="0"/>
              <a:t> </a:t>
            </a:r>
            <a:r>
              <a:rPr sz="2208" dirty="0" err="1" smtClean="0"/>
              <a:t>үнэлэх</a:t>
            </a:r>
            <a:endParaRPr sz="2208" dirty="0"/>
          </a:p>
          <a:p>
            <a:pPr marL="645958" lvl="1" indent="-225334" defTabSz="420623">
              <a:spcBef>
                <a:spcPts val="500"/>
              </a:spcBef>
              <a:buClr>
                <a:srgbClr val="5F5F5F"/>
              </a:buClr>
              <a:defRPr sz="1800"/>
            </a:pPr>
            <a:r>
              <a:rPr lang="mn-MN" sz="2208" dirty="0" smtClean="0"/>
              <a:t>Ш</a:t>
            </a:r>
            <a:r>
              <a:rPr sz="2208" dirty="0" err="1" smtClean="0"/>
              <a:t>ийдвэр</a:t>
            </a:r>
            <a:r>
              <a:rPr sz="2208" dirty="0" smtClean="0"/>
              <a:t> </a:t>
            </a:r>
            <a:r>
              <a:rPr sz="2208" dirty="0" err="1" smtClean="0"/>
              <a:t>гаргах</a:t>
            </a:r>
            <a:endParaRPr sz="2208" dirty="0"/>
          </a:p>
          <a:p>
            <a:pPr marL="315468" lvl="0" indent="-315468" defTabSz="420623">
              <a:defRPr sz="1800"/>
            </a:pPr>
            <a:r>
              <a:rPr lang="mn-MN" sz="2944" dirty="0" smtClean="0"/>
              <a:t>Д</a:t>
            </a:r>
            <a:r>
              <a:rPr sz="2944" dirty="0" err="1" smtClean="0"/>
              <a:t>эс</a:t>
            </a:r>
            <a:r>
              <a:rPr sz="2944" dirty="0" smtClean="0"/>
              <a:t> </a:t>
            </a:r>
            <a:r>
              <a:rPr sz="2944" dirty="0" err="1" smtClean="0"/>
              <a:t>дараалалтай</a:t>
            </a:r>
            <a:r>
              <a:rPr sz="2944" dirty="0" smtClean="0"/>
              <a:t> </a:t>
            </a:r>
            <a:r>
              <a:rPr sz="2944" dirty="0" err="1" smtClean="0"/>
              <a:t>харилцаа</a:t>
            </a:r>
            <a:endParaRPr sz="2944" dirty="0"/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25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61" name="Team Debrief 5567.jpeg" descr="C:\Documents and Settings\JennyLam\Desktop\ALS 2010_10_11\Team Debrief 556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95800" y="2895600"/>
            <a:ext cx="4235450" cy="308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368300" y="2441574"/>
            <a:ext cx="8229600" cy="1508126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 lvl="0">
              <a:defRPr sz="1800"/>
            </a:pPr>
            <a:r>
              <a:rPr lang="mn-MN" sz="6800" dirty="0" smtClean="0"/>
              <a:t>А</a:t>
            </a:r>
            <a:r>
              <a:rPr sz="6800" dirty="0" err="1" smtClean="0"/>
              <a:t>суулт</a:t>
            </a:r>
            <a:r>
              <a:rPr sz="6800" dirty="0" smtClean="0"/>
              <a:t>?</a:t>
            </a:r>
            <a:endParaRPr sz="6800" dirty="0"/>
          </a:p>
        </p:txBody>
      </p:sp>
      <p:sp>
        <p:nvSpPr>
          <p:cNvPr id="264" name="Shape 2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26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mn-MN" sz="5400" dirty="0" smtClean="0"/>
              <a:t>Дү</a:t>
            </a:r>
            <a:r>
              <a:rPr sz="5400" dirty="0" err="1" smtClean="0"/>
              <a:t>гнэлт</a:t>
            </a:r>
            <a:r>
              <a:rPr sz="5400" dirty="0" smtClean="0"/>
              <a:t> </a:t>
            </a:r>
            <a:endParaRPr sz="5400" dirty="0"/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910687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606" lvl="0" indent="-284606" defTabSz="379475">
              <a:spcBef>
                <a:spcPts val="600"/>
              </a:spcBef>
              <a:defRPr sz="1800"/>
            </a:pPr>
            <a:r>
              <a:rPr sz="2656" dirty="0" smtClean="0"/>
              <a:t>АЛТ-</a:t>
            </a:r>
            <a:r>
              <a:rPr sz="2656" dirty="0" err="1" smtClean="0"/>
              <a:t>ийн</a:t>
            </a:r>
            <a:r>
              <a:rPr sz="2656" dirty="0" smtClean="0"/>
              <a:t> </a:t>
            </a:r>
            <a:r>
              <a:rPr sz="2656" dirty="0" err="1" smtClean="0"/>
              <a:t>дэслэл</a:t>
            </a:r>
            <a:r>
              <a:rPr sz="2656" dirty="0" smtClean="0"/>
              <a:t> </a:t>
            </a:r>
            <a:endParaRPr sz="2656" dirty="0"/>
          </a:p>
          <a:p>
            <a:pPr marL="284606" lvl="0" indent="-284606" defTabSz="379475">
              <a:spcBef>
                <a:spcPts val="600"/>
              </a:spcBef>
              <a:defRPr sz="1800"/>
            </a:pPr>
            <a:r>
              <a:rPr lang="mn-MN" sz="2656" dirty="0" smtClean="0"/>
              <a:t>Үр дүнтэй цээж шахалт</a:t>
            </a:r>
            <a:endParaRPr sz="2656" dirty="0"/>
          </a:p>
          <a:p>
            <a:pPr marL="284606" lvl="0" indent="-284606" defTabSz="379475">
              <a:spcBef>
                <a:spcPts val="600"/>
              </a:spcBef>
              <a:defRPr sz="1800"/>
            </a:pPr>
            <a:r>
              <a:rPr lang="mn-MN" sz="2656" dirty="0" smtClean="0"/>
              <a:t>Ц</a:t>
            </a:r>
            <a:r>
              <a:rPr sz="2656" dirty="0" err="1" smtClean="0"/>
              <a:t>охилтоор</a:t>
            </a:r>
            <a:r>
              <a:rPr sz="2656" dirty="0" smtClean="0"/>
              <a:t> </a:t>
            </a:r>
            <a:r>
              <a:rPr sz="2656" dirty="0" err="1" smtClean="0"/>
              <a:t>засрах</a:t>
            </a:r>
            <a:r>
              <a:rPr sz="2656" dirty="0" smtClean="0"/>
              <a:t> </a:t>
            </a:r>
            <a:r>
              <a:rPr sz="2656" dirty="0" err="1" smtClean="0"/>
              <a:t>болон</a:t>
            </a:r>
            <a:r>
              <a:rPr sz="2656" dirty="0" smtClean="0"/>
              <a:t> </a:t>
            </a:r>
            <a:r>
              <a:rPr sz="2656" dirty="0" err="1" smtClean="0"/>
              <a:t>засрахгүй</a:t>
            </a:r>
            <a:r>
              <a:rPr sz="2656" dirty="0" smtClean="0"/>
              <a:t> </a:t>
            </a:r>
            <a:r>
              <a:rPr sz="2656" dirty="0" err="1" smtClean="0"/>
              <a:t>хэмийг</a:t>
            </a:r>
            <a:r>
              <a:rPr sz="2656" dirty="0" smtClean="0"/>
              <a:t> </a:t>
            </a:r>
            <a:r>
              <a:rPr sz="2656" dirty="0" err="1" smtClean="0"/>
              <a:t>эмчлэх</a:t>
            </a:r>
            <a:endParaRPr sz="2656" dirty="0"/>
          </a:p>
          <a:p>
            <a:pPr marL="284606" lvl="0" indent="-284606" defTabSz="379475">
              <a:spcBef>
                <a:spcPts val="600"/>
              </a:spcBef>
              <a:defRPr sz="1800"/>
            </a:pPr>
            <a:r>
              <a:rPr lang="mn-MN" sz="2656" dirty="0" smtClean="0"/>
              <a:t>З</a:t>
            </a:r>
            <a:r>
              <a:rPr sz="2656" dirty="0" err="1" smtClean="0"/>
              <a:t>үрх</a:t>
            </a:r>
            <a:r>
              <a:rPr sz="2656" dirty="0" smtClean="0"/>
              <a:t> </a:t>
            </a:r>
            <a:r>
              <a:rPr sz="2656" dirty="0" err="1" smtClean="0"/>
              <a:t>зогссон</a:t>
            </a:r>
            <a:r>
              <a:rPr sz="2656" dirty="0" smtClean="0"/>
              <a:t> </a:t>
            </a:r>
            <a:r>
              <a:rPr sz="2656" dirty="0" err="1" smtClean="0"/>
              <a:t>үеийн</a:t>
            </a:r>
            <a:r>
              <a:rPr sz="2656" dirty="0" smtClean="0"/>
              <a:t> </a:t>
            </a:r>
            <a:r>
              <a:rPr sz="2656" dirty="0" err="1" smtClean="0"/>
              <a:t>эмийн</a:t>
            </a:r>
            <a:r>
              <a:rPr sz="2656" dirty="0" smtClean="0"/>
              <a:t> </a:t>
            </a:r>
            <a:r>
              <a:rPr sz="2656" dirty="0" err="1" smtClean="0"/>
              <a:t>эмчилгээ</a:t>
            </a:r>
            <a:r>
              <a:rPr sz="2656" dirty="0" smtClean="0"/>
              <a:t> </a:t>
            </a:r>
            <a:r>
              <a:rPr sz="2656" dirty="0" err="1" smtClean="0"/>
              <a:t>хийх</a:t>
            </a:r>
            <a:endParaRPr sz="2656" dirty="0"/>
          </a:p>
          <a:p>
            <a:pPr marL="284606" lvl="0" indent="-284606" defTabSz="379475">
              <a:spcBef>
                <a:spcPts val="600"/>
              </a:spcBef>
              <a:defRPr sz="1800"/>
            </a:pPr>
            <a:r>
              <a:rPr lang="mn-MN" sz="2656" dirty="0" smtClean="0"/>
              <a:t>Эмчилгэнд засрах з</a:t>
            </a:r>
            <a:r>
              <a:rPr sz="2656" dirty="0" err="1" smtClean="0"/>
              <a:t>үрх</a:t>
            </a:r>
            <a:r>
              <a:rPr sz="2656" dirty="0" smtClean="0"/>
              <a:t> </a:t>
            </a:r>
            <a:r>
              <a:rPr sz="2656" dirty="0" err="1" smtClean="0"/>
              <a:t>зогсоход</a:t>
            </a:r>
            <a:r>
              <a:rPr sz="2656" dirty="0" smtClean="0"/>
              <a:t> </a:t>
            </a:r>
            <a:r>
              <a:rPr sz="2656" dirty="0" err="1" smtClean="0"/>
              <a:t>хүргэж</a:t>
            </a:r>
            <a:r>
              <a:rPr sz="2656" dirty="0" smtClean="0"/>
              <a:t> </a:t>
            </a:r>
            <a:r>
              <a:rPr sz="2656" dirty="0" err="1" smtClean="0"/>
              <a:t>болох</a:t>
            </a:r>
            <a:r>
              <a:rPr sz="2656" dirty="0" smtClean="0"/>
              <a:t> </a:t>
            </a:r>
            <a:r>
              <a:rPr sz="2656" dirty="0" err="1" smtClean="0"/>
              <a:t>шалтгаанууд</a:t>
            </a:r>
            <a:endParaRPr sz="2656" dirty="0"/>
          </a:p>
          <a:p>
            <a:pPr marL="284606" lvl="0" indent="-284606" defTabSz="379475">
              <a:spcBef>
                <a:spcPts val="600"/>
              </a:spcBef>
              <a:defRPr sz="1800"/>
            </a:pPr>
            <a:r>
              <a:rPr lang="mn-MN" sz="2656" dirty="0" smtClean="0"/>
              <a:t>А</a:t>
            </a:r>
            <a:r>
              <a:rPr sz="2656" dirty="0" err="1" smtClean="0"/>
              <a:t>милуулах</a:t>
            </a:r>
            <a:r>
              <a:rPr sz="2656" dirty="0" smtClean="0"/>
              <a:t> </a:t>
            </a:r>
            <a:r>
              <a:rPr sz="2656" dirty="0" err="1" smtClean="0"/>
              <a:t>багийн</a:t>
            </a:r>
            <a:r>
              <a:rPr sz="2656" dirty="0" smtClean="0"/>
              <a:t> </a:t>
            </a:r>
            <a:r>
              <a:rPr sz="2656" dirty="0" err="1" smtClean="0"/>
              <a:t>үүрэг</a:t>
            </a:r>
            <a:r>
              <a:rPr sz="2656" dirty="0" smtClean="0"/>
              <a:t> </a:t>
            </a:r>
            <a:endParaRPr sz="2656" dirty="0"/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27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Advanced Life Support Course </a:t>
            </a:r>
            <a:br>
              <a:rPr sz="4400"/>
            </a:br>
            <a:r>
              <a:rPr sz="4400"/>
              <a:t>Slide set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457200" y="2329507"/>
            <a:ext cx="8229600" cy="452849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400"/>
              </a:spcBef>
              <a:buSzTx/>
              <a:buNone/>
              <a:defRPr sz="1800"/>
            </a:pPr>
            <a:r>
              <a:rPr sz="3200" dirty="0"/>
              <a:t>All rights reserved</a:t>
            </a: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rPr sz="3200" dirty="0"/>
              <a:t>© Australian Resuscitation Council and Resuscitation Council (UK) 2010</a:t>
            </a:r>
          </a:p>
        </p:txBody>
      </p:sp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28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60" name="Screen shot 2011-02-08 at 10.png" descr="Screen shot 2011-02-08 at 10.03.34 PM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Z:\BLS\Poster_10_BLSAED_01_01_ENG_V2010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779" y="775855"/>
            <a:ext cx="4156363" cy="51954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63" name="Screen shot 2011-03-24 at 8.png" descr="Screen shot 2011-03-24 at 8.52.47 AM.png"/>
          <p:cNvPicPr/>
          <p:nvPr/>
        </p:nvPicPr>
        <p:blipFill>
          <a:blip r:embed="rId2" cstate="print">
            <a:extLst/>
          </a:blip>
          <a:srcRect l="7626" t="5575" r="4873" b="3237"/>
          <a:stretch>
            <a:fillRect/>
          </a:stretch>
        </p:blipFill>
        <p:spPr>
          <a:xfrm>
            <a:off x="-1" y="0"/>
            <a:ext cx="923131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781800" cy="671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2321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172694" y="381000"/>
            <a:ext cx="4456956" cy="929185"/>
          </a:xfrm>
          <a:prstGeom prst="rect">
            <a:avLst/>
          </a:prstGeom>
        </p:spPr>
        <p:txBody>
          <a:bodyPr>
            <a:normAutofit/>
          </a:bodyPr>
          <a:lstStyle>
            <a:lvl1pPr defTabSz="438911">
              <a:defRPr sz="4224"/>
            </a:lvl1pPr>
          </a:lstStyle>
          <a:p>
            <a:pPr lvl="0">
              <a:defRPr sz="1800"/>
            </a:pPr>
            <a:r>
              <a:rPr lang="mn-MN" sz="4224" dirty="0" smtClean="0"/>
              <a:t>З</a:t>
            </a:r>
            <a:r>
              <a:rPr sz="4224" dirty="0" err="1" smtClean="0"/>
              <a:t>үрх</a:t>
            </a:r>
            <a:r>
              <a:rPr sz="4224" dirty="0" smtClean="0"/>
              <a:t> </a:t>
            </a:r>
            <a:r>
              <a:rPr sz="4224" dirty="0" err="1" smtClean="0"/>
              <a:t>зогссон</a:t>
            </a:r>
            <a:r>
              <a:rPr sz="4224" dirty="0" smtClean="0"/>
              <a:t> </a:t>
            </a:r>
            <a:r>
              <a:rPr sz="4224" dirty="0" err="1" smtClean="0"/>
              <a:t>бол</a:t>
            </a:r>
            <a:endParaRPr sz="4224" dirty="0"/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172695" y="1310185"/>
            <a:ext cx="4456956" cy="4876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3745" lvl="0" indent="-253745" defTabSz="338327">
              <a:spcBef>
                <a:spcPts val="500"/>
              </a:spcBef>
              <a:defRPr sz="1800"/>
            </a:pPr>
            <a:r>
              <a:rPr lang="mn-MN" sz="2800" dirty="0" smtClean="0"/>
              <a:t>Ух</a:t>
            </a:r>
            <a:r>
              <a:rPr sz="2800" dirty="0" err="1" smtClean="0"/>
              <a:t>ааныг</a:t>
            </a:r>
            <a:r>
              <a:rPr sz="2800" dirty="0" smtClean="0"/>
              <a:t> </a:t>
            </a:r>
            <a:r>
              <a:rPr sz="2800" dirty="0" err="1" smtClean="0"/>
              <a:t>шалгах</a:t>
            </a:r>
            <a:endParaRPr sz="2800" dirty="0"/>
          </a:p>
          <a:p>
            <a:pPr marL="253745" lvl="0" indent="-253745" defTabSz="338327">
              <a:spcBef>
                <a:spcPts val="500"/>
              </a:spcBef>
              <a:defRPr sz="1800"/>
            </a:pPr>
            <a:endParaRPr sz="2800" dirty="0" smtClean="0"/>
          </a:p>
          <a:p>
            <a:pPr marL="253745" lvl="0" indent="-253745" defTabSz="338327">
              <a:spcBef>
                <a:spcPts val="500"/>
              </a:spcBef>
              <a:defRPr sz="1800"/>
            </a:pPr>
            <a:r>
              <a:rPr lang="mn-MN" sz="2800" dirty="0" smtClean="0"/>
              <a:t>А</a:t>
            </a:r>
            <a:r>
              <a:rPr sz="2800" dirty="0" err="1" smtClean="0"/>
              <a:t>мьсгалын</a:t>
            </a:r>
            <a:r>
              <a:rPr sz="2800" dirty="0" smtClean="0"/>
              <a:t> </a:t>
            </a:r>
            <a:r>
              <a:rPr sz="2800" dirty="0" err="1" smtClean="0"/>
              <a:t>замыг</a:t>
            </a:r>
            <a:r>
              <a:rPr sz="2800" dirty="0" smtClean="0"/>
              <a:t> </a:t>
            </a:r>
            <a:r>
              <a:rPr sz="2800" dirty="0" err="1" smtClean="0"/>
              <a:t>чөлөөлөх</a:t>
            </a:r>
            <a:endParaRPr sz="2800" dirty="0"/>
          </a:p>
          <a:p>
            <a:pPr marL="253745" lvl="0" indent="-253745" defTabSz="338327">
              <a:spcBef>
                <a:spcPts val="500"/>
              </a:spcBef>
              <a:defRPr sz="1800"/>
            </a:pPr>
            <a:endParaRPr sz="2800" dirty="0" smtClean="0"/>
          </a:p>
          <a:p>
            <a:pPr marL="253745" lvl="0" indent="-253745" defTabSz="338327">
              <a:spcBef>
                <a:spcPts val="500"/>
              </a:spcBef>
              <a:defRPr sz="1800"/>
            </a:pPr>
            <a:r>
              <a:rPr lang="mn-MN" sz="2800" dirty="0" smtClean="0"/>
              <a:t>А</a:t>
            </a:r>
            <a:r>
              <a:rPr sz="2800" dirty="0" err="1" smtClean="0"/>
              <a:t>мьсгалыг</a:t>
            </a:r>
            <a:r>
              <a:rPr sz="2800" dirty="0" smtClean="0"/>
              <a:t> </a:t>
            </a:r>
            <a:r>
              <a:rPr sz="2800" dirty="0" err="1" smtClean="0"/>
              <a:t>шалгах</a:t>
            </a:r>
            <a:endParaRPr sz="2800" dirty="0" smtClean="0"/>
          </a:p>
          <a:p>
            <a:pPr marL="253745" lvl="0" indent="-253745" defTabSz="338327">
              <a:spcBef>
                <a:spcPts val="500"/>
              </a:spcBef>
              <a:defRPr sz="1800"/>
            </a:pPr>
            <a:endParaRPr sz="1776" dirty="0" smtClean="0"/>
          </a:p>
          <a:p>
            <a:pPr marL="253745" lvl="0" indent="-253745" defTabSz="338327">
              <a:spcBef>
                <a:spcPts val="500"/>
              </a:spcBef>
              <a:defRPr sz="1800"/>
            </a:pPr>
            <a:r>
              <a:rPr lang="mn-MN" sz="2800" dirty="0" smtClean="0"/>
              <a:t>Ц</a:t>
            </a:r>
            <a:r>
              <a:rPr sz="2800" dirty="0" err="1" smtClean="0"/>
              <a:t>ус</a:t>
            </a:r>
            <a:r>
              <a:rPr sz="2800" dirty="0" smtClean="0"/>
              <a:t> </a:t>
            </a:r>
            <a:r>
              <a:rPr sz="2800" dirty="0" err="1" smtClean="0"/>
              <a:t>эргэлтийг</a:t>
            </a:r>
            <a:r>
              <a:rPr sz="2800" dirty="0" smtClean="0"/>
              <a:t> </a:t>
            </a:r>
            <a:r>
              <a:rPr sz="2800" dirty="0" err="1" smtClean="0"/>
              <a:t>шалгах</a:t>
            </a:r>
            <a:endParaRPr sz="2800" dirty="0" smtClean="0"/>
          </a:p>
          <a:p>
            <a:pPr marL="694616" lvl="1" indent="-253745" defTabSz="338327">
              <a:spcBef>
                <a:spcPts val="500"/>
              </a:spcBef>
              <a:defRPr sz="1800"/>
            </a:pPr>
            <a:r>
              <a:rPr lang="mn-MN" sz="2800" dirty="0" smtClean="0"/>
              <a:t>Амьсгалыг шалгахтай зэрэгцүүлэн  </a:t>
            </a:r>
          </a:p>
          <a:p>
            <a:pPr marL="253745" lvl="0" indent="-253745" defTabSz="338327">
              <a:spcBef>
                <a:spcPts val="500"/>
              </a:spcBef>
              <a:defRPr sz="1800"/>
            </a:pPr>
            <a:r>
              <a:rPr lang="mn-MN" sz="2800" dirty="0" smtClean="0"/>
              <a:t>Хяналт</a:t>
            </a:r>
            <a:endParaRPr sz="2800" dirty="0"/>
          </a:p>
        </p:txBody>
      </p:sp>
      <p:grpSp>
        <p:nvGrpSpPr>
          <p:cNvPr id="71" name="Group 71"/>
          <p:cNvGrpSpPr/>
          <p:nvPr/>
        </p:nvGrpSpPr>
        <p:grpSpPr>
          <a:xfrm>
            <a:off x="463770" y="838200"/>
            <a:ext cx="3339662" cy="5410201"/>
            <a:chOff x="6570" y="0"/>
            <a:chExt cx="3339661" cy="5410200"/>
          </a:xfrm>
        </p:grpSpPr>
        <p:grpSp>
          <p:nvGrpSpPr>
            <p:cNvPr id="69" name="Group 69"/>
            <p:cNvGrpSpPr/>
            <p:nvPr/>
          </p:nvGrpSpPr>
          <p:grpSpPr>
            <a:xfrm>
              <a:off x="6570" y="0"/>
              <a:ext cx="3339661" cy="1274762"/>
              <a:chOff x="0" y="0"/>
              <a:chExt cx="3339660" cy="1274761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0" y="0"/>
                <a:ext cx="3339660" cy="1274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9" y="0"/>
                    </a:moveTo>
                    <a:lnTo>
                      <a:pt x="859" y="0"/>
                    </a:lnTo>
                    <a:cubicBezTo>
                      <a:pt x="38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385" y="21600"/>
                      <a:pt x="859" y="21600"/>
                    </a:cubicBezTo>
                    <a:lnTo>
                      <a:pt x="20741" y="21600"/>
                    </a:lnTo>
                    <a:cubicBezTo>
                      <a:pt x="2121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21215" y="0"/>
                      <a:pt x="20741" y="0"/>
                    </a:cubicBezTo>
                    <a:close/>
                  </a:path>
                </a:pathLst>
              </a:custGeom>
              <a:solidFill>
                <a:srgbClr val="D2CDE1"/>
              </a:solidFill>
              <a:ln w="9525" cap="flat">
                <a:solidFill>
                  <a:srgbClr val="4D4D4D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2000"/>
                  </a:lnSpc>
                  <a:spcBef>
                    <a:spcPts val="1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38913" y="36604"/>
                <a:ext cx="2269923" cy="9722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>
                  <a:spcBef>
                    <a:spcPts val="200"/>
                  </a:spcBef>
                </a:pPr>
                <a:r>
                  <a:rPr lang="mn-MN" dirty="0" smtClean="0"/>
                  <a:t>У</a:t>
                </a:r>
                <a:r>
                  <a:rPr dirty="0" err="1" smtClean="0"/>
                  <a:t>хаангүй</a:t>
                </a:r>
                <a:r>
                  <a:rPr dirty="0" smtClean="0"/>
                  <a:t>? </a:t>
                </a:r>
                <a:endParaRPr dirty="0"/>
              </a:p>
              <a:p>
                <a:pPr lvl="0">
                  <a:lnSpc>
                    <a:spcPct val="102000"/>
                  </a:lnSpc>
                  <a:spcBef>
                    <a:spcPts val="100"/>
                  </a:spcBef>
                </a:pPr>
                <a:r>
                  <a:rPr lang="mn-MN" dirty="0" smtClean="0"/>
                  <a:t>А</a:t>
                </a:r>
                <a:r>
                  <a:rPr dirty="0" err="1" smtClean="0"/>
                  <a:t>мьсгалахгүй</a:t>
                </a:r>
                <a:r>
                  <a:rPr dirty="0" smtClean="0"/>
                  <a:t> </a:t>
                </a:r>
                <a:r>
                  <a:rPr dirty="0" err="1" smtClean="0"/>
                  <a:t>эсвэл</a:t>
                </a:r>
                <a:r>
                  <a:rPr dirty="0" smtClean="0"/>
                  <a:t> </a:t>
                </a:r>
                <a:r>
                  <a:rPr dirty="0" err="1" smtClean="0"/>
                  <a:t>хурхирсан</a:t>
                </a:r>
                <a:r>
                  <a:rPr dirty="0" smtClean="0"/>
                  <a:t> </a:t>
                </a:r>
                <a:endParaRPr dirty="0"/>
              </a:p>
            </p:txBody>
          </p:sp>
        </p:grpSp>
        <p:pic>
          <p:nvPicPr>
            <p:cNvPr id="70" name="BLS look listen feel 4830.jpeg" descr="C:\Documents and Settings\jennylam\Desktop\BLS look listen feel 4830.jp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228600" y="1274762"/>
              <a:ext cx="3005138" cy="41354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7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84" name="Group 84"/>
          <p:cNvGrpSpPr/>
          <p:nvPr/>
        </p:nvGrpSpPr>
        <p:grpSpPr>
          <a:xfrm>
            <a:off x="450521" y="829502"/>
            <a:ext cx="8433129" cy="5112513"/>
            <a:chOff x="-6678" y="-8698"/>
            <a:chExt cx="8433128" cy="5112511"/>
          </a:xfrm>
        </p:grpSpPr>
        <p:pic>
          <p:nvPicPr>
            <p:cNvPr id="74" name="Fig 3.jpeg" descr="C:\Documents and Settings\JennyLam\Desktop\new cloned images\Fig 3.6 telephone 2222_1.jp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5486400" y="1219200"/>
              <a:ext cx="2940050" cy="3884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3" name="Group 83"/>
            <p:cNvGrpSpPr/>
            <p:nvPr/>
          </p:nvGrpSpPr>
          <p:grpSpPr>
            <a:xfrm>
              <a:off x="-6678" y="-8698"/>
              <a:ext cx="5410201" cy="2606176"/>
              <a:chOff x="0" y="-15375"/>
              <a:chExt cx="5410200" cy="2606175"/>
            </a:xfrm>
          </p:grpSpPr>
          <p:sp>
            <p:nvSpPr>
              <p:cNvPr id="75" name="Shape 75"/>
              <p:cNvSpPr/>
              <p:nvPr/>
            </p:nvSpPr>
            <p:spPr>
              <a:xfrm flipV="1">
                <a:off x="1677669" y="228600"/>
                <a:ext cx="1" cy="16764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1676400" y="1905000"/>
                <a:ext cx="15240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79" name="Group 79"/>
              <p:cNvGrpSpPr/>
              <p:nvPr/>
            </p:nvGrpSpPr>
            <p:grpSpPr>
              <a:xfrm>
                <a:off x="0" y="-15375"/>
                <a:ext cx="3352800" cy="1227897"/>
                <a:chOff x="0" y="-15375"/>
                <a:chExt cx="3352800" cy="1227897"/>
              </a:xfrm>
            </p:grpSpPr>
            <p:sp>
              <p:nvSpPr>
                <p:cNvPr id="77" name="Shape 77"/>
                <p:cNvSpPr/>
                <p:nvPr/>
              </p:nvSpPr>
              <p:spPr>
                <a:xfrm>
                  <a:off x="0" y="0"/>
                  <a:ext cx="3352800" cy="1066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59" y="0"/>
                      </a:moveTo>
                      <a:lnTo>
                        <a:pt x="859" y="0"/>
                      </a:lnTo>
                      <a:cubicBezTo>
                        <a:pt x="385" y="0"/>
                        <a:pt x="0" y="1209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385" y="21600"/>
                        <a:pt x="859" y="21600"/>
                      </a:cubicBezTo>
                      <a:lnTo>
                        <a:pt x="20741" y="21600"/>
                      </a:lnTo>
                      <a:cubicBezTo>
                        <a:pt x="21215" y="21600"/>
                        <a:pt x="21600" y="20391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09"/>
                        <a:pt x="21215" y="0"/>
                        <a:pt x="20741" y="0"/>
                      </a:cubicBezTo>
                      <a:close/>
                    </a:path>
                  </a:pathLst>
                </a:custGeom>
                <a:solidFill>
                  <a:srgbClr val="D2CDE1"/>
                </a:solidFill>
                <a:ln w="9525" cap="flat">
                  <a:solidFill>
                    <a:srgbClr val="4D4D4D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2000"/>
                    </a:lnSpc>
                    <a:spcBef>
                      <a:spcPts val="100"/>
                    </a:spcBef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8" name="Shape 78"/>
                <p:cNvSpPr/>
                <p:nvPr/>
              </p:nvSpPr>
              <p:spPr>
                <a:xfrm>
                  <a:off x="211686" y="-15375"/>
                  <a:ext cx="2988714" cy="12278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mv="urn:schemas-microsoft-com:mac:vml" xmlns:mc="http://schemas.openxmlformats.org/markup-compatibility/2006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lvl="0">
                    <a:spcBef>
                      <a:spcPts val="200"/>
                    </a:spcBef>
                  </a:pPr>
                  <a:r>
                    <a:rPr lang="mn-MN" sz="2400" dirty="0" smtClean="0"/>
                    <a:t>У</a:t>
                  </a:r>
                  <a:r>
                    <a:rPr sz="2400" dirty="0" err="1" smtClean="0"/>
                    <a:t>хаангүй</a:t>
                  </a:r>
                  <a:r>
                    <a:rPr sz="2400" dirty="0" smtClean="0"/>
                    <a:t>?</a:t>
                  </a:r>
                </a:p>
                <a:p>
                  <a:pPr lvl="0">
                    <a:spcBef>
                      <a:spcPts val="100"/>
                    </a:spcBef>
                  </a:pPr>
                  <a:r>
                    <a:rPr lang="mn-MN" sz="2400" dirty="0" smtClean="0"/>
                    <a:t>А</a:t>
                  </a:r>
                  <a:r>
                    <a:rPr sz="2400" dirty="0" err="1" smtClean="0"/>
                    <a:t>мьсгалахгүй</a:t>
                  </a:r>
                  <a:r>
                    <a:rPr sz="2400" dirty="0" smtClean="0"/>
                    <a:t> </a:t>
                  </a:r>
                  <a:r>
                    <a:rPr sz="2400" dirty="0" err="1" smtClean="0"/>
                    <a:t>эсвэл</a:t>
                  </a:r>
                  <a:r>
                    <a:rPr sz="2400" dirty="0" smtClean="0"/>
                    <a:t> </a:t>
                  </a:r>
                  <a:r>
                    <a:rPr sz="2400" dirty="0" err="1" smtClean="0"/>
                    <a:t>хурхирсан</a:t>
                  </a:r>
                  <a:r>
                    <a:rPr sz="2400" dirty="0" smtClean="0"/>
                    <a:t> </a:t>
                  </a:r>
                  <a:endParaRPr sz="2400" dirty="0"/>
                </a:p>
              </p:txBody>
            </p:sp>
          </p:grpSp>
          <p:grpSp>
            <p:nvGrpSpPr>
              <p:cNvPr id="82" name="Group 82"/>
              <p:cNvGrpSpPr/>
              <p:nvPr/>
            </p:nvGrpSpPr>
            <p:grpSpPr>
              <a:xfrm>
                <a:off x="3200400" y="1295400"/>
                <a:ext cx="2209800" cy="1295400"/>
                <a:chOff x="0" y="0"/>
                <a:chExt cx="2209800" cy="1295400"/>
              </a:xfrm>
            </p:grpSpPr>
            <p:sp>
              <p:nvSpPr>
                <p:cNvPr id="80" name="Shape 80"/>
                <p:cNvSpPr/>
                <p:nvPr/>
              </p:nvSpPr>
              <p:spPr>
                <a:xfrm>
                  <a:off x="0" y="0"/>
                  <a:ext cx="2209800" cy="1295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5B4B4"/>
                </a:solidFill>
                <a:ln w="9525" cap="flat">
                  <a:solidFill>
                    <a:srgbClr val="4D4D4D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96000"/>
                    </a:lnSpc>
                    <a:spcBef>
                      <a:spcPts val="800"/>
                    </a:spcBef>
                  </a:pPr>
                  <a:endParaRPr/>
                </a:p>
              </p:txBody>
            </p:sp>
            <p:sp>
              <p:nvSpPr>
                <p:cNvPr id="81" name="Shape 81"/>
                <p:cNvSpPr/>
                <p:nvPr/>
              </p:nvSpPr>
              <p:spPr>
                <a:xfrm>
                  <a:off x="152400" y="90677"/>
                  <a:ext cx="1841454" cy="10378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mv="urn:schemas-microsoft-com:mac:vml" xmlns:mc="http://schemas.openxmlformats.org/markup-compatibility/2006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lnSpc>
                      <a:spcPct val="96000"/>
                    </a:lnSpc>
                    <a:spcBef>
                      <a:spcPts val="800"/>
                    </a:spcBef>
                  </a:lvl1pPr>
                </a:lstStyle>
                <a:p>
                  <a:pPr lvl="0"/>
                  <a:r>
                    <a:rPr lang="mn-MN" sz="3200" dirty="0" smtClean="0"/>
                    <a:t>Т</a:t>
                  </a:r>
                  <a:r>
                    <a:rPr sz="3200" dirty="0" err="1" smtClean="0"/>
                    <a:t>усламж</a:t>
                  </a:r>
                  <a:r>
                    <a:rPr sz="3200" dirty="0" smtClean="0"/>
                    <a:t> </a:t>
                  </a:r>
                  <a:r>
                    <a:rPr sz="3200" dirty="0" err="1" smtClean="0"/>
                    <a:t>дуудах</a:t>
                  </a:r>
                  <a:r>
                    <a:rPr sz="3200" dirty="0" smtClean="0"/>
                    <a:t> </a:t>
                  </a:r>
                  <a:endParaRPr sz="3200" dirty="0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3860750" y="92074"/>
            <a:ext cx="4826050" cy="1508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mn-MN" sz="4400" dirty="0" smtClean="0"/>
              <a:t>З</a:t>
            </a:r>
            <a:r>
              <a:rPr sz="4400" dirty="0" err="1" smtClean="0"/>
              <a:t>үрх</a:t>
            </a:r>
            <a:r>
              <a:rPr sz="4400" dirty="0" smtClean="0"/>
              <a:t> </a:t>
            </a:r>
            <a:r>
              <a:rPr sz="4400" dirty="0" err="1" smtClean="0"/>
              <a:t>зоссон</a:t>
            </a:r>
            <a:r>
              <a:rPr sz="4400" dirty="0" smtClean="0"/>
              <a:t> </a:t>
            </a:r>
            <a:r>
              <a:rPr sz="4400" dirty="0" err="1" smtClean="0"/>
              <a:t>тохиолдолд</a:t>
            </a:r>
            <a:endParaRPr sz="4400" dirty="0"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8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02" name="Group 102"/>
          <p:cNvGrpSpPr/>
          <p:nvPr/>
        </p:nvGrpSpPr>
        <p:grpSpPr>
          <a:xfrm>
            <a:off x="450522" y="854075"/>
            <a:ext cx="8458201" cy="5149850"/>
            <a:chOff x="0" y="0"/>
            <a:chExt cx="8458200" cy="5149850"/>
          </a:xfrm>
        </p:grpSpPr>
        <p:pic>
          <p:nvPicPr>
            <p:cNvPr id="88" name="BLS chest compression down 4907.jpeg" descr="C:\Documents and Settings\jennylam\Desktop\BLS chest compression down 4907.jpg"/>
            <p:cNvPicPr/>
            <p:nvPr/>
          </p:nvPicPr>
          <p:blipFill>
            <a:blip r:embed="rId2" cstate="print">
              <a:extLst/>
            </a:blip>
            <a:srcRect l="13554" r="2903" b="15707"/>
            <a:stretch>
              <a:fillRect/>
            </a:stretch>
          </p:blipFill>
          <p:spPr>
            <a:xfrm>
              <a:off x="5026025" y="2743200"/>
              <a:ext cx="3432175" cy="2406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1" name="Group 101"/>
            <p:cNvGrpSpPr/>
            <p:nvPr/>
          </p:nvGrpSpPr>
          <p:grpSpPr>
            <a:xfrm>
              <a:off x="0" y="0"/>
              <a:ext cx="5556817" cy="4419600"/>
              <a:chOff x="0" y="0"/>
              <a:chExt cx="5556817" cy="4419600"/>
            </a:xfrm>
          </p:grpSpPr>
          <p:grpSp>
            <p:nvGrpSpPr>
              <p:cNvPr id="91" name="Group 91"/>
              <p:cNvGrpSpPr/>
              <p:nvPr/>
            </p:nvGrpSpPr>
            <p:grpSpPr>
              <a:xfrm>
                <a:off x="1676400" y="1066800"/>
                <a:ext cx="1524000" cy="2133600"/>
                <a:chOff x="0" y="0"/>
                <a:chExt cx="1524000" cy="2133600"/>
              </a:xfrm>
            </p:grpSpPr>
            <p:sp>
              <p:nvSpPr>
                <p:cNvPr id="89" name="Shape 89"/>
                <p:cNvSpPr/>
                <p:nvPr/>
              </p:nvSpPr>
              <p:spPr>
                <a:xfrm flipH="1">
                  <a:off x="-1" y="0"/>
                  <a:ext cx="2" cy="213360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90" name="Shape 90"/>
                <p:cNvSpPr/>
                <p:nvPr/>
              </p:nvSpPr>
              <p:spPr>
                <a:xfrm>
                  <a:off x="0" y="838200"/>
                  <a:ext cx="152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94" name="Group 94"/>
              <p:cNvGrpSpPr/>
              <p:nvPr/>
            </p:nvGrpSpPr>
            <p:grpSpPr>
              <a:xfrm>
                <a:off x="0" y="0"/>
                <a:ext cx="3352800" cy="1227898"/>
                <a:chOff x="0" y="0"/>
                <a:chExt cx="3352800" cy="1227898"/>
              </a:xfrm>
            </p:grpSpPr>
            <p:sp>
              <p:nvSpPr>
                <p:cNvPr id="92" name="Shape 92"/>
                <p:cNvSpPr/>
                <p:nvPr/>
              </p:nvSpPr>
              <p:spPr>
                <a:xfrm>
                  <a:off x="0" y="0"/>
                  <a:ext cx="3352800" cy="1066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59" y="0"/>
                      </a:moveTo>
                      <a:lnTo>
                        <a:pt x="859" y="0"/>
                      </a:lnTo>
                      <a:cubicBezTo>
                        <a:pt x="385" y="0"/>
                        <a:pt x="0" y="1209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385" y="21600"/>
                        <a:pt x="859" y="21600"/>
                      </a:cubicBezTo>
                      <a:lnTo>
                        <a:pt x="20741" y="21600"/>
                      </a:lnTo>
                      <a:cubicBezTo>
                        <a:pt x="21215" y="21600"/>
                        <a:pt x="21600" y="20391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09"/>
                        <a:pt x="21215" y="0"/>
                        <a:pt x="20741" y="0"/>
                      </a:cubicBezTo>
                      <a:close/>
                    </a:path>
                  </a:pathLst>
                </a:custGeom>
                <a:solidFill>
                  <a:srgbClr val="D2CDE1"/>
                </a:solidFill>
                <a:ln w="9525" cap="flat">
                  <a:solidFill>
                    <a:srgbClr val="4D4D4D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2000"/>
                    </a:lnSpc>
                    <a:spcBef>
                      <a:spcPts val="100"/>
                    </a:spcBef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3" name="Shape 93"/>
                <p:cNvSpPr/>
                <p:nvPr/>
              </p:nvSpPr>
              <p:spPr>
                <a:xfrm>
                  <a:off x="95732" y="0"/>
                  <a:ext cx="3161333" cy="12278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mv="urn:schemas-microsoft-com:mac:vml" xmlns:mc="http://schemas.openxmlformats.org/markup-compatibility/2006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lvl="0">
                    <a:spcBef>
                      <a:spcPts val="200"/>
                    </a:spcBef>
                  </a:pPr>
                  <a:r>
                    <a:rPr lang="mn-MN" sz="2400" dirty="0" smtClean="0"/>
                    <a:t>Ухаангүй?</a:t>
                  </a:r>
                </a:p>
                <a:p>
                  <a:pPr lvl="0">
                    <a:lnSpc>
                      <a:spcPct val="102000"/>
                    </a:lnSpc>
                    <a:spcBef>
                      <a:spcPts val="100"/>
                    </a:spcBef>
                  </a:pPr>
                  <a:r>
                    <a:rPr lang="mn-MN" sz="2400" dirty="0" smtClean="0"/>
                    <a:t>Амьсгалахгүй эсвэл хурхирсан </a:t>
                  </a:r>
                  <a:endParaRPr lang="mn-MN" sz="2400" dirty="0"/>
                </a:p>
              </p:txBody>
            </p:sp>
          </p:grpSp>
          <p:grpSp>
            <p:nvGrpSpPr>
              <p:cNvPr id="97" name="Group 97"/>
              <p:cNvGrpSpPr/>
              <p:nvPr/>
            </p:nvGrpSpPr>
            <p:grpSpPr>
              <a:xfrm>
                <a:off x="3200400" y="1295400"/>
                <a:ext cx="2356417" cy="1295400"/>
                <a:chOff x="0" y="0"/>
                <a:chExt cx="2356417" cy="1295400"/>
              </a:xfrm>
            </p:grpSpPr>
            <p:sp>
              <p:nvSpPr>
                <p:cNvPr id="95" name="Shape 95"/>
                <p:cNvSpPr/>
                <p:nvPr/>
              </p:nvSpPr>
              <p:spPr>
                <a:xfrm>
                  <a:off x="0" y="0"/>
                  <a:ext cx="2209800" cy="1295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5B4B4"/>
                </a:solidFill>
                <a:ln w="9525" cap="flat">
                  <a:solidFill>
                    <a:srgbClr val="4D4D4D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96000"/>
                    </a:lnSpc>
                    <a:spcBef>
                      <a:spcPts val="800"/>
                    </a:spcBef>
                  </a:pPr>
                  <a:endParaRPr/>
                </a:p>
              </p:txBody>
            </p:sp>
            <p:sp>
              <p:nvSpPr>
                <p:cNvPr id="96" name="Shape 96"/>
                <p:cNvSpPr/>
                <p:nvPr/>
              </p:nvSpPr>
              <p:spPr>
                <a:xfrm>
                  <a:off x="209827" y="149795"/>
                  <a:ext cx="2146590" cy="919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mv="urn:schemas-microsoft-com:mac:vml" xmlns:mc="http://schemas.openxmlformats.org/markup-compatibility/2006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lnSpc>
                      <a:spcPct val="96000"/>
                    </a:lnSpc>
                    <a:spcBef>
                      <a:spcPts val="800"/>
                    </a:spcBef>
                  </a:lvl1pPr>
                </a:lstStyle>
                <a:p>
                  <a:pPr lvl="0"/>
                  <a:r>
                    <a:rPr lang="mn-MN" sz="2800" dirty="0" smtClean="0"/>
                    <a:t>Т</a:t>
                  </a:r>
                  <a:r>
                    <a:rPr sz="2800" dirty="0" err="1" smtClean="0"/>
                    <a:t>усламж</a:t>
                  </a:r>
                  <a:r>
                    <a:rPr sz="2800" dirty="0" smtClean="0"/>
                    <a:t> </a:t>
                  </a:r>
                  <a:r>
                    <a:rPr sz="2800" dirty="0" err="1" smtClean="0"/>
                    <a:t>дуудах</a:t>
                  </a:r>
                  <a:r>
                    <a:rPr sz="2800" dirty="0" smtClean="0"/>
                    <a:t> </a:t>
                  </a:r>
                  <a:endParaRPr sz="2800" dirty="0"/>
                </a:p>
              </p:txBody>
            </p:sp>
          </p:grpSp>
          <p:grpSp>
            <p:nvGrpSpPr>
              <p:cNvPr id="100" name="Group 100"/>
              <p:cNvGrpSpPr/>
              <p:nvPr/>
            </p:nvGrpSpPr>
            <p:grpSpPr>
              <a:xfrm>
                <a:off x="0" y="3200400"/>
                <a:ext cx="3352800" cy="1219200"/>
                <a:chOff x="0" y="0"/>
                <a:chExt cx="3352800" cy="1219200"/>
              </a:xfrm>
            </p:grpSpPr>
            <p:sp>
              <p:nvSpPr>
                <p:cNvPr id="98" name="Shape 98"/>
                <p:cNvSpPr/>
                <p:nvPr/>
              </p:nvSpPr>
              <p:spPr>
                <a:xfrm>
                  <a:off x="0" y="0"/>
                  <a:ext cx="3352800" cy="1219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5B4B4"/>
                </a:solidFill>
                <a:ln w="9525" cap="flat">
                  <a:solidFill>
                    <a:srgbClr val="4D4D4D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96000"/>
                    </a:lnSpc>
                    <a:spcBef>
                      <a:spcPts val="100"/>
                    </a:spcBef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9" name="Shape 99"/>
                <p:cNvSpPr/>
                <p:nvPr/>
              </p:nvSpPr>
              <p:spPr>
                <a:xfrm>
                  <a:off x="59492" y="142169"/>
                  <a:ext cx="3233816" cy="106695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mv="urn:schemas-microsoft-com:mac:vml" xmlns:mc="http://schemas.openxmlformats.org/markup-compatibility/2006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lvl="0">
                    <a:spcBef>
                      <a:spcPts val="200"/>
                    </a:spcBef>
                  </a:pPr>
                  <a:r>
                    <a:rPr lang="mn-MN" sz="2000" dirty="0" smtClean="0">
                      <a:latin typeface="Arial"/>
                      <a:ea typeface="Arial"/>
                      <a:cs typeface="Arial"/>
                      <a:sym typeface="Arial"/>
                    </a:rPr>
                    <a:t>Ц</a:t>
                  </a:r>
                  <a:r>
                    <a:rPr sz="2000" dirty="0" err="1" smtClean="0">
                      <a:latin typeface="Arial"/>
                      <a:ea typeface="Arial"/>
                      <a:cs typeface="Arial"/>
                      <a:sym typeface="Arial"/>
                    </a:rPr>
                    <a:t>ээж</a:t>
                  </a:r>
                  <a:r>
                    <a:rPr sz="2000" dirty="0" smtClean="0"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sz="2000" dirty="0" err="1" smtClean="0">
                      <a:latin typeface="Arial"/>
                      <a:ea typeface="Arial"/>
                      <a:cs typeface="Arial"/>
                      <a:sym typeface="Arial"/>
                    </a:rPr>
                    <a:t>шахах</a:t>
                  </a:r>
                  <a:r>
                    <a:rPr sz="2000" dirty="0" smtClean="0">
                      <a:latin typeface="Arial"/>
                      <a:ea typeface="Arial"/>
                      <a:cs typeface="Arial"/>
                      <a:sym typeface="Arial"/>
                    </a:rPr>
                    <a:t> 30:2</a:t>
                  </a:r>
                  <a:endParaRPr sz="2000" dirty="0"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lvl="0">
                    <a:spcBef>
                      <a:spcPts val="200"/>
                    </a:spcBef>
                  </a:pPr>
                  <a:r>
                    <a:rPr lang="mn-MN" sz="2000" dirty="0" smtClean="0">
                      <a:latin typeface="Arial"/>
                      <a:ea typeface="Arial"/>
                      <a:cs typeface="Arial"/>
                      <a:sym typeface="Arial"/>
                    </a:rPr>
                    <a:t>Б</a:t>
                  </a:r>
                  <a:r>
                    <a:rPr sz="2000" dirty="0" err="1" smtClean="0">
                      <a:latin typeface="Arial"/>
                      <a:ea typeface="Arial"/>
                      <a:cs typeface="Arial"/>
                      <a:sym typeface="Arial"/>
                    </a:rPr>
                    <a:t>ага</a:t>
                  </a:r>
                  <a:r>
                    <a:rPr sz="2000" dirty="0" smtClean="0"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sz="2000" dirty="0" err="1" smtClean="0">
                      <a:latin typeface="Arial"/>
                      <a:ea typeface="Arial"/>
                      <a:cs typeface="Arial"/>
                      <a:sym typeface="Arial"/>
                    </a:rPr>
                    <a:t>завсарлагаатай</a:t>
                  </a:r>
                  <a:r>
                    <a:rPr sz="2000" dirty="0" smtClean="0"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endParaRPr sz="2000" dirty="0"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lvl="0">
                    <a:spcBef>
                      <a:spcPts val="200"/>
                    </a:spcBef>
                  </a:pPr>
                  <a:r>
                    <a:rPr lang="mn-MN" sz="2000" dirty="0" smtClean="0">
                      <a:latin typeface="Arial"/>
                      <a:ea typeface="Arial"/>
                      <a:cs typeface="Arial"/>
                      <a:sym typeface="Arial"/>
                    </a:rPr>
                    <a:t>М</a:t>
                  </a:r>
                  <a:r>
                    <a:rPr sz="2000" dirty="0" err="1" smtClean="0">
                      <a:latin typeface="Arial"/>
                      <a:ea typeface="Arial"/>
                      <a:cs typeface="Arial"/>
                      <a:sym typeface="Arial"/>
                    </a:rPr>
                    <a:t>онитор</a:t>
                  </a:r>
                  <a:r>
                    <a:rPr sz="2000" dirty="0" smtClean="0"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sz="2000" dirty="0" err="1" smtClean="0">
                      <a:latin typeface="Arial"/>
                      <a:ea typeface="Arial"/>
                      <a:cs typeface="Arial"/>
                      <a:sym typeface="Arial"/>
                    </a:rPr>
                    <a:t>холбох</a:t>
                  </a:r>
                  <a:endParaRPr sz="2000" dirty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85800" y="1555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mn-MN" sz="4400" dirty="0" smtClean="0"/>
              <a:t>Ц</a:t>
            </a:r>
            <a:r>
              <a:rPr sz="4400" dirty="0" err="1" smtClean="0"/>
              <a:t>ээж</a:t>
            </a:r>
            <a:r>
              <a:rPr sz="4400" dirty="0" smtClean="0"/>
              <a:t> </a:t>
            </a:r>
            <a:r>
              <a:rPr sz="4400" dirty="0" err="1" smtClean="0"/>
              <a:t>шахалт</a:t>
            </a:r>
            <a:r>
              <a:rPr sz="4400" dirty="0" smtClean="0"/>
              <a:t> </a:t>
            </a:r>
            <a:endParaRPr sz="4400" dirty="0"/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96606" y="1750367"/>
            <a:ext cx="4283522" cy="51076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7048" lvl="0" indent="-247048" algn="l" defTabSz="352043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464" b="1" dirty="0"/>
              <a:t>30:2</a:t>
            </a:r>
          </a:p>
          <a:p>
            <a:pPr marL="247048" lvl="0" indent="-247048" algn="l" defTabSz="352043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mn-MN" sz="2464" b="1" dirty="0" smtClean="0"/>
              <a:t>Ш</a:t>
            </a:r>
            <a:r>
              <a:rPr sz="2464" b="1" dirty="0" err="1" smtClean="0"/>
              <a:t>ахалт</a:t>
            </a:r>
            <a:r>
              <a:rPr sz="2464" b="1" dirty="0" smtClean="0"/>
              <a:t> </a:t>
            </a:r>
            <a:endParaRPr sz="2464" b="1" dirty="0"/>
          </a:p>
          <a:p>
            <a:pPr marL="478656" lvl="1" indent="-185286" algn="l" defTabSz="352043">
              <a:spcBef>
                <a:spcPts val="3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mn-MN" sz="1848" b="1" dirty="0" smtClean="0"/>
              <a:t>Ц</a:t>
            </a:r>
            <a:r>
              <a:rPr sz="1848" b="1" dirty="0" err="1" smtClean="0"/>
              <a:t>ээжний</a:t>
            </a:r>
            <a:r>
              <a:rPr sz="1848" b="1" dirty="0" smtClean="0"/>
              <a:t> </a:t>
            </a:r>
            <a:r>
              <a:rPr sz="1848" b="1" dirty="0" err="1" smtClean="0"/>
              <a:t>төв</a:t>
            </a:r>
            <a:r>
              <a:rPr sz="1848" b="1" dirty="0" smtClean="0"/>
              <a:t> </a:t>
            </a:r>
            <a:r>
              <a:rPr sz="1848" b="1" dirty="0" err="1" smtClean="0"/>
              <a:t>хэсэгт</a:t>
            </a:r>
            <a:r>
              <a:rPr sz="1848" b="1" dirty="0" smtClean="0"/>
              <a:t> </a:t>
            </a:r>
            <a:endParaRPr sz="1848" b="1" dirty="0"/>
          </a:p>
          <a:p>
            <a:pPr marL="478656" lvl="1" indent="-185286" algn="l" defTabSz="352043">
              <a:spcBef>
                <a:spcPts val="3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mn-MN" sz="1848" b="1" dirty="0" smtClean="0"/>
              <a:t>Б</a:t>
            </a:r>
            <a:r>
              <a:rPr sz="1848" b="1" dirty="0" err="1" smtClean="0"/>
              <a:t>агадаа</a:t>
            </a:r>
            <a:r>
              <a:rPr sz="1848" b="1" dirty="0" smtClean="0"/>
              <a:t> 5-6см </a:t>
            </a:r>
            <a:r>
              <a:rPr sz="1848" b="1" dirty="0" err="1" smtClean="0"/>
              <a:t>гүнтэй</a:t>
            </a:r>
            <a:r>
              <a:rPr sz="1848" b="1" dirty="0" smtClean="0"/>
              <a:t> /</a:t>
            </a:r>
            <a:r>
              <a:rPr sz="1848" b="1" dirty="0" err="1" smtClean="0"/>
              <a:t>гуравны</a:t>
            </a:r>
            <a:r>
              <a:rPr sz="1848" b="1" dirty="0" smtClean="0"/>
              <a:t> </a:t>
            </a:r>
            <a:r>
              <a:rPr sz="1848" b="1" dirty="0" err="1" smtClean="0"/>
              <a:t>нэг</a:t>
            </a:r>
            <a:r>
              <a:rPr sz="1848" b="1" dirty="0" smtClean="0"/>
              <a:t> </a:t>
            </a:r>
            <a:r>
              <a:rPr sz="1848" b="1" dirty="0" err="1" smtClean="0"/>
              <a:t>орчим</a:t>
            </a:r>
            <a:endParaRPr sz="1848" b="1" dirty="0"/>
          </a:p>
          <a:p>
            <a:pPr marL="478656" lvl="1" indent="-185286" algn="l" defTabSz="352043">
              <a:spcBef>
                <a:spcPts val="3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848" b="1" dirty="0"/>
              <a:t>2 </a:t>
            </a:r>
            <a:r>
              <a:rPr sz="1848" b="1" dirty="0" err="1" smtClean="0"/>
              <a:t>секунд</a:t>
            </a:r>
            <a:r>
              <a:rPr sz="1848" b="1" dirty="0" smtClean="0"/>
              <a:t> </a:t>
            </a:r>
            <a:r>
              <a:rPr sz="1848" b="1" dirty="0" err="1" smtClean="0"/>
              <a:t>тутамд</a:t>
            </a:r>
            <a:r>
              <a:rPr sz="1848" b="1" dirty="0" smtClean="0"/>
              <a:t> </a:t>
            </a:r>
            <a:r>
              <a:rPr sz="1848" b="1" dirty="0"/>
              <a:t>(</a:t>
            </a:r>
            <a:r>
              <a:rPr sz="1848" b="1" dirty="0" smtClean="0"/>
              <a:t>100-120</a:t>
            </a:r>
            <a:r>
              <a:rPr lang="en-US" sz="1848" b="1" dirty="0" smtClean="0"/>
              <a:t>/</a:t>
            </a:r>
            <a:r>
              <a:rPr sz="1848" b="1" dirty="0" err="1" smtClean="0"/>
              <a:t>мин</a:t>
            </a:r>
            <a:r>
              <a:rPr sz="1848" b="1" dirty="0" smtClean="0"/>
              <a:t>)</a:t>
            </a:r>
            <a:endParaRPr sz="1848" b="1" dirty="0"/>
          </a:p>
          <a:p>
            <a:pPr marL="247048" lvl="0" indent="-247048" algn="l" defTabSz="352043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mn-MN" sz="2464" b="1" dirty="0" smtClean="0"/>
              <a:t>Үр дүнтэй завсарлага багатай шахалт</a:t>
            </a:r>
            <a:endParaRPr sz="2464" b="1" dirty="0"/>
          </a:p>
          <a:p>
            <a:pPr marL="247048" lvl="0" indent="-247048" algn="l" defTabSz="352043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mn-MN" sz="2464" b="1" dirty="0" smtClean="0"/>
              <a:t>А</a:t>
            </a:r>
            <a:r>
              <a:rPr sz="2464" b="1" dirty="0" err="1" smtClean="0"/>
              <a:t>мьсгалын</a:t>
            </a:r>
            <a:r>
              <a:rPr sz="2464" b="1" dirty="0" smtClean="0"/>
              <a:t> </a:t>
            </a:r>
            <a:r>
              <a:rPr sz="2464" b="1" dirty="0" err="1" smtClean="0"/>
              <a:t>зам</a:t>
            </a:r>
            <a:r>
              <a:rPr sz="2464" b="1" dirty="0" smtClean="0"/>
              <a:t> </a:t>
            </a:r>
            <a:r>
              <a:rPr sz="2464" b="1" dirty="0" err="1" smtClean="0"/>
              <a:t>чөлөөлсөн</a:t>
            </a:r>
            <a:r>
              <a:rPr sz="2464" b="1" dirty="0" smtClean="0"/>
              <a:t> </a:t>
            </a:r>
            <a:r>
              <a:rPr sz="2464" b="1" dirty="0" err="1" smtClean="0"/>
              <a:t>бол</a:t>
            </a:r>
            <a:r>
              <a:rPr sz="2464" b="1" dirty="0" smtClean="0"/>
              <a:t> </a:t>
            </a:r>
            <a:r>
              <a:rPr sz="2464" b="1" dirty="0" err="1" smtClean="0"/>
              <a:t>үргэлжилсэн</a:t>
            </a:r>
            <a:r>
              <a:rPr sz="2464" b="1" dirty="0" smtClean="0"/>
              <a:t> </a:t>
            </a:r>
            <a:r>
              <a:rPr sz="2464" b="1" dirty="0" err="1" smtClean="0"/>
              <a:t>шахалт</a:t>
            </a:r>
            <a:endParaRPr sz="2464" b="1" dirty="0" smtClean="0"/>
          </a:p>
          <a:p>
            <a:pPr marL="247048" lvl="0" indent="-247048" algn="l" defTabSz="352043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x-none" sz="2464" b="1" smtClean="0"/>
              <a:t>Бололцоотой бол тусламж үзүүлэгчид ээлжлэн шахах</a:t>
            </a:r>
            <a:endParaRPr sz="2464" b="1" dirty="0"/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9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07" name="BLS chest compression down 4907.jpeg" descr="C:\Documents and Settings\jennylam\Desktop\BLS chest compression down 490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4800" y="2020887"/>
            <a:ext cx="4108450" cy="2855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628</Words>
  <Application>Microsoft Office PowerPoint</Application>
  <PresentationFormat>On-screen Show (4:3)</PresentationFormat>
  <Paragraphs>175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</vt:lpstr>
      <vt:lpstr>Амилуулах лавшруулсан тусламжийн дэслэл</vt:lpstr>
      <vt:lpstr>Хичээлийн зорилго</vt:lpstr>
      <vt:lpstr>PowerPoint Presentation</vt:lpstr>
      <vt:lpstr>PowerPoint Presentation</vt:lpstr>
      <vt:lpstr>PowerPoint Presentation</vt:lpstr>
      <vt:lpstr>Зүрх зогссон бол</vt:lpstr>
      <vt:lpstr>PowerPoint Presentation</vt:lpstr>
      <vt:lpstr>Зүрх зоссон тохиолдолд</vt:lpstr>
      <vt:lpstr>Цээж шахалт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Дефибилляторын цэнэгэн сэдээлтийн хүч </vt:lpstr>
      <vt:lpstr>ХФ / ХТ байвал</vt:lpstr>
      <vt:lpstr>PowerPoint Presentation</vt:lpstr>
      <vt:lpstr>PowerPoint Presentation</vt:lpstr>
      <vt:lpstr>PowerPoint Presentation</vt:lpstr>
      <vt:lpstr>PowerPoint Presentation</vt:lpstr>
      <vt:lpstr>Зүрхийг шахах явцдаа </vt:lpstr>
      <vt:lpstr>PowerPoint Presentation</vt:lpstr>
      <vt:lpstr>PowerPoint Presentation</vt:lpstr>
      <vt:lpstr>Амилуулах баг </vt:lpstr>
      <vt:lpstr>Асуулт?</vt:lpstr>
      <vt:lpstr>Дүгнэлт </vt:lpstr>
      <vt:lpstr>Advanced Life Support Course  Slide set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Life Support  Algorithm</dc:title>
  <dc:creator>ok</dc:creator>
  <cp:lastModifiedBy>BATCHULUUN</cp:lastModifiedBy>
  <cp:revision>20</cp:revision>
  <dcterms:created xsi:type="dcterms:W3CDTF">2015-04-26T08:28:44Z</dcterms:created>
  <dcterms:modified xsi:type="dcterms:W3CDTF">2018-06-04T16:57:45Z</dcterms:modified>
</cp:coreProperties>
</file>