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93" r:id="rId2"/>
    <p:sldId id="307" r:id="rId3"/>
    <p:sldId id="295" r:id="rId4"/>
    <p:sldId id="308" r:id="rId5"/>
    <p:sldId id="285" r:id="rId6"/>
    <p:sldId id="286" r:id="rId7"/>
    <p:sldId id="287" r:id="rId8"/>
    <p:sldId id="309" r:id="rId9"/>
    <p:sldId id="290" r:id="rId10"/>
    <p:sldId id="291" r:id="rId11"/>
    <p:sldId id="256" r:id="rId12"/>
    <p:sldId id="257" r:id="rId13"/>
    <p:sldId id="258" r:id="rId14"/>
    <p:sldId id="300" r:id="rId15"/>
    <p:sldId id="261" r:id="rId16"/>
    <p:sldId id="310" r:id="rId17"/>
    <p:sldId id="265" r:id="rId18"/>
    <p:sldId id="268" r:id="rId19"/>
    <p:sldId id="323" r:id="rId20"/>
    <p:sldId id="283" r:id="rId21"/>
    <p:sldId id="269" r:id="rId22"/>
    <p:sldId id="303" r:id="rId23"/>
    <p:sldId id="271" r:id="rId24"/>
    <p:sldId id="270" r:id="rId25"/>
    <p:sldId id="267" r:id="rId26"/>
    <p:sldId id="273" r:id="rId27"/>
    <p:sldId id="304" r:id="rId28"/>
    <p:sldId id="311" r:id="rId29"/>
    <p:sldId id="319" r:id="rId30"/>
    <p:sldId id="275" r:id="rId31"/>
    <p:sldId id="312" r:id="rId32"/>
    <p:sldId id="322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306" r:id="rId41"/>
    <p:sldId id="318" r:id="rId42"/>
    <p:sldId id="305" r:id="rId43"/>
    <p:sldId id="297" r:id="rId44"/>
    <p:sldId id="298" r:id="rId45"/>
    <p:sldId id="313" r:id="rId46"/>
    <p:sldId id="299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DC10-0BF8-496E-B24F-F77F1D2015A3}" type="datetimeFigureOut">
              <a:rPr lang="en-AU" smtClean="0"/>
              <a:pPr/>
              <a:t>29/06/2011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F173-5A83-43C5-B75A-829570DC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44</a:t>
            </a:fld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45</a:t>
            </a:fld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F173-5A83-43C5-B75A-829570DC13FA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24" y="4572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Mortality and Morbidity Meeting: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 </a:t>
            </a:r>
            <a:r>
              <a:rPr lang="en-AU" sz="4000" dirty="0" smtClean="0"/>
              <a:t>Renal Unit Bendigo Base Hospital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    </a:t>
            </a:r>
            <a:r>
              <a:rPr lang="en-AU" dirty="0" err="1" smtClean="0"/>
              <a:t>Dr.Mani.K.Thomas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       Renal Registrar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Diagnosis: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    Peritonitis!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Commenced on intra peritoneal antibiotics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Discharged the next day with regular renal follow up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674688"/>
          <a:ext cx="9144000" cy="6858001"/>
        </p:xfrm>
        <a:graphic>
          <a:graphicData uri="http://schemas.openxmlformats.org/presentationml/2006/ole">
            <p:oleObj spid="_x0000_s1026" name="Fotografie" r:id="rId4" imgW="7621064" imgH="57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Peritoneal dialysis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AU" dirty="0" smtClean="0"/>
              <a:t>M</a:t>
            </a:r>
            <a:r>
              <a:rPr lang="cs-CZ" dirty="0" smtClean="0"/>
              <a:t>ethod of RRT for 1</a:t>
            </a:r>
            <a:r>
              <a:rPr lang="en-AU" dirty="0" smtClean="0"/>
              <a:t>7</a:t>
            </a:r>
            <a:r>
              <a:rPr lang="cs-CZ" dirty="0" smtClean="0"/>
              <a:t>0</a:t>
            </a:r>
            <a:r>
              <a:rPr lang="en-AU" dirty="0" smtClean="0"/>
              <a:t>,</a:t>
            </a:r>
            <a:r>
              <a:rPr lang="cs-CZ" dirty="0" smtClean="0"/>
              <a:t>000 patients worldwide</a:t>
            </a:r>
          </a:p>
          <a:p>
            <a:pPr>
              <a:lnSpc>
                <a:spcPct val="80000"/>
              </a:lnSpc>
            </a:pPr>
            <a:r>
              <a:rPr lang="en-AU" dirty="0" smtClean="0"/>
              <a:t>alternative</a:t>
            </a:r>
            <a:r>
              <a:rPr lang="cs-CZ" dirty="0" smtClean="0"/>
              <a:t> to hemodialysis</a:t>
            </a:r>
            <a:endParaRPr lang="en-AU" dirty="0" smtClean="0"/>
          </a:p>
          <a:p>
            <a:pPr>
              <a:lnSpc>
                <a:spcPct val="80000"/>
              </a:lnSpc>
              <a:buFontTx/>
              <a:buNone/>
            </a:pPr>
            <a:endParaRPr lang="en-A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u="sng" dirty="0" smtClean="0"/>
              <a:t>Principles</a:t>
            </a:r>
            <a:r>
              <a:rPr lang="cs-CZ" dirty="0" smtClean="0"/>
              <a:t>: </a:t>
            </a:r>
            <a:endParaRPr lang="en-AU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peritoneum = semipermeable dialysis membrane</a:t>
            </a:r>
            <a:endParaRPr lang="en-AU" dirty="0" smtClean="0"/>
          </a:p>
          <a:p>
            <a:pPr>
              <a:lnSpc>
                <a:spcPct val="80000"/>
              </a:lnSpc>
              <a:buNone/>
            </a:pPr>
            <a:r>
              <a:rPr lang="en-AU" dirty="0" smtClean="0"/>
              <a:t>   </a:t>
            </a:r>
            <a:r>
              <a:rPr lang="cs-CZ" dirty="0" smtClean="0"/>
              <a:t> through which fluid and solute move  </a:t>
            </a:r>
            <a:endParaRPr lang="en-AU" dirty="0" smtClean="0"/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effective peritoneal surface area</a:t>
            </a:r>
            <a:r>
              <a:rPr lang="en-AU" dirty="0" smtClean="0"/>
              <a:t> is ~ 1.7-2.0 m2</a:t>
            </a:r>
          </a:p>
          <a:p>
            <a:pPr>
              <a:lnSpc>
                <a:spcPct val="80000"/>
              </a:lnSpc>
            </a:pPr>
            <a:endParaRPr lang="cs-CZ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AU" dirty="0" smtClean="0">
                <a:cs typeface="Times New Roman" pitchFamily="18" charset="0"/>
              </a:rPr>
              <a:t>u</a:t>
            </a:r>
            <a:r>
              <a:rPr lang="cs-CZ" dirty="0" smtClean="0">
                <a:cs typeface="Times New Roman" pitchFamily="18" charset="0"/>
              </a:rPr>
              <a:t>ltrafiltratio</a:t>
            </a:r>
            <a:r>
              <a:rPr lang="en-AU" dirty="0" smtClean="0">
                <a:cs typeface="Times New Roman" pitchFamily="18" charset="0"/>
              </a:rPr>
              <a:t>n (removal of salt &amp; water) </a:t>
            </a:r>
            <a:r>
              <a:rPr lang="cs-CZ" dirty="0" smtClean="0">
                <a:cs typeface="Times New Roman" pitchFamily="18" charset="0"/>
              </a:rPr>
              <a:t>enabled by </a:t>
            </a:r>
            <a:endParaRPr lang="en-AU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AU" dirty="0" smtClean="0">
                <a:cs typeface="Times New Roman" pitchFamily="18" charset="0"/>
              </a:rPr>
              <a:t>    </a:t>
            </a:r>
            <a:r>
              <a:rPr lang="cs-CZ" dirty="0" smtClean="0">
                <a:cs typeface="Times New Roman" pitchFamily="18" charset="0"/>
              </a:rPr>
              <a:t>osmotic gradient generated by glucose or glucose</a:t>
            </a:r>
            <a:endParaRPr lang="en-AU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AU" dirty="0" smtClean="0">
                <a:cs typeface="Times New Roman" pitchFamily="18" charset="0"/>
              </a:rPr>
              <a:t>   </a:t>
            </a:r>
            <a:r>
              <a:rPr lang="cs-CZ" dirty="0" smtClean="0">
                <a:cs typeface="Times New Roman" pitchFamily="18" charset="0"/>
              </a:rPr>
              <a:t> polymers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D_Schem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24000" contrast="24000"/>
          </a:blip>
          <a:srcRect l="1201" r="18318"/>
          <a:stretch>
            <a:fillRect/>
          </a:stretch>
        </p:blipFill>
        <p:spPr bwMode="auto">
          <a:xfrm>
            <a:off x="0" y="-1"/>
            <a:ext cx="9144000" cy="67950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My Pictures\shema_perito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80_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457200"/>
            <a:ext cx="8001000" cy="600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peritoneal dialysis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Intermittent peritoneal dialysis</a:t>
            </a:r>
          </a:p>
          <a:p>
            <a:pPr>
              <a:buNone/>
            </a:pPr>
            <a:r>
              <a:rPr lang="en-AU" dirty="0" smtClean="0"/>
              <a:t>    - was developed when HD was not readily available   </a:t>
            </a:r>
          </a:p>
          <a:p>
            <a:pPr>
              <a:buNone/>
            </a:pPr>
            <a:r>
              <a:rPr lang="en-AU" dirty="0" smtClean="0"/>
              <a:t>       for  acute renal failure</a:t>
            </a:r>
          </a:p>
          <a:p>
            <a:r>
              <a:rPr lang="en-AU" dirty="0" smtClean="0"/>
              <a:t> Continuous ambulatory peritoneal dialysis</a:t>
            </a:r>
          </a:p>
          <a:p>
            <a:r>
              <a:rPr lang="en-AU" dirty="0" smtClean="0"/>
              <a:t>Automated peritoneal dialysis (APD)</a:t>
            </a:r>
          </a:p>
          <a:p>
            <a:pPr>
              <a:buNone/>
            </a:pPr>
            <a:r>
              <a:rPr lang="en-AU" dirty="0" smtClean="0"/>
              <a:t>    - NIPD: nocturnal intermittent peritoneal dialysis</a:t>
            </a:r>
          </a:p>
          <a:p>
            <a:pPr>
              <a:buNone/>
            </a:pPr>
            <a:r>
              <a:rPr lang="en-AU" dirty="0" smtClean="0"/>
              <a:t>    - CCPD: continuous cyclical peritoneal dialysis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Complications of PD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b="1" dirty="0" smtClean="0">
                <a:latin typeface="Times New Roman" pitchFamily="18" charset="0"/>
              </a:rPr>
              <a:t>Infectious: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</a:t>
            </a:r>
            <a:r>
              <a:rPr lang="cs-CZ" dirty="0" smtClean="0">
                <a:latin typeface="Times New Roman" pitchFamily="18" charset="0"/>
              </a:rPr>
              <a:t>exit-site inflammation </a:t>
            </a:r>
            <a:endParaRPr lang="en-AU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</a:t>
            </a:r>
            <a:r>
              <a:rPr lang="cs-CZ" dirty="0" smtClean="0">
                <a:latin typeface="Times New Roman" pitchFamily="18" charset="0"/>
              </a:rPr>
              <a:t>peritonitis </a:t>
            </a:r>
            <a:endParaRPr lang="en-AU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cs-CZ" dirty="0" smtClean="0">
                <a:latin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</a:rPr>
              <a:t>Non-infectious: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</a:t>
            </a:r>
            <a:r>
              <a:rPr lang="cs-CZ" dirty="0" smtClean="0">
                <a:latin typeface="Times New Roman" pitchFamily="18" charset="0"/>
              </a:rPr>
              <a:t>hernias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</a:t>
            </a:r>
            <a:r>
              <a:rPr lang="cs-CZ" dirty="0" smtClean="0">
                <a:latin typeface="Times New Roman" pitchFamily="18" charset="0"/>
              </a:rPr>
              <a:t>hydrothorax</a:t>
            </a:r>
            <a:endParaRPr lang="en-AU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subcutaneous </a:t>
            </a:r>
            <a:r>
              <a:rPr lang="en-AU" dirty="0" err="1" smtClean="0">
                <a:latin typeface="Times New Roman" pitchFamily="18" charset="0"/>
              </a:rPr>
              <a:t>edema</a:t>
            </a:r>
            <a:endParaRPr lang="en-AU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Long term thickening of peritoneum which can be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AU" dirty="0" smtClean="0">
                <a:latin typeface="Times New Roman" pitchFamily="18" charset="0"/>
              </a:rPr>
              <a:t>                      serious but is not common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Peritonitis symptoms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Patients with peritonitis usually present with cloudy fluid or abdominal pain but may present with non specific abdominal symptoms including anorexia, diarrhoea etc or systemic symptoms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PD patient with any of these symptoms should be considered to have </a:t>
            </a:r>
            <a:r>
              <a:rPr lang="en-AU" sz="2800" b="1" dirty="0" smtClean="0"/>
              <a:t>peritonitis unless proven otherwise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Abdominal pain </a:t>
            </a:r>
          </a:p>
          <a:p>
            <a:r>
              <a:rPr lang="en-AU" dirty="0" smtClean="0"/>
              <a:t>Fever </a:t>
            </a:r>
          </a:p>
          <a:p>
            <a:r>
              <a:rPr lang="en-AU" dirty="0" smtClean="0"/>
              <a:t>Nausea </a:t>
            </a:r>
          </a:p>
          <a:p>
            <a:r>
              <a:rPr lang="en-AU" dirty="0" err="1" smtClean="0"/>
              <a:t>Diarrhea</a:t>
            </a:r>
            <a:r>
              <a:rPr lang="en-AU" dirty="0" smtClean="0"/>
              <a:t> </a:t>
            </a:r>
          </a:p>
          <a:p>
            <a:r>
              <a:rPr lang="en-AU" dirty="0" smtClean="0"/>
              <a:t>Abdominal tenderness </a:t>
            </a:r>
          </a:p>
          <a:p>
            <a:r>
              <a:rPr lang="en-AU" dirty="0" smtClean="0"/>
              <a:t>Rebound tenderness 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 of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Case of peritoneal dialysis patient presenting to ED</a:t>
            </a:r>
          </a:p>
          <a:p>
            <a:r>
              <a:rPr lang="en-AU" dirty="0" smtClean="0"/>
              <a:t>Overview of peritoneal dialysis</a:t>
            </a:r>
          </a:p>
          <a:p>
            <a:r>
              <a:rPr lang="en-AU" dirty="0" smtClean="0"/>
              <a:t>Complications of PD</a:t>
            </a:r>
          </a:p>
          <a:p>
            <a:r>
              <a:rPr lang="en-AU" dirty="0" smtClean="0"/>
              <a:t>Bendigo experience</a:t>
            </a:r>
          </a:p>
          <a:p>
            <a:pPr>
              <a:buNone/>
            </a:pPr>
            <a:r>
              <a:rPr lang="en-AU" dirty="0" smtClean="0"/>
              <a:t>       PD patients in Bendigo increased significantly over</a:t>
            </a:r>
          </a:p>
          <a:p>
            <a:pPr>
              <a:buNone/>
            </a:pPr>
            <a:r>
              <a:rPr lang="en-AU" dirty="0" smtClean="0"/>
              <a:t>       last 12 months from 13 to current 25</a:t>
            </a:r>
          </a:p>
          <a:p>
            <a:endParaRPr lang="en-AU" dirty="0" smtClean="0"/>
          </a:p>
          <a:p>
            <a:r>
              <a:rPr lang="en-AU" dirty="0" smtClean="0"/>
              <a:t>If time permits, a further case of Fleet in a patient with ESRD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Causes of peritonitis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Touch contamination – previously most common</a:t>
            </a:r>
          </a:p>
          <a:p>
            <a:r>
              <a:rPr lang="en-AU" dirty="0" smtClean="0"/>
              <a:t>Trans visceral migration due to intra abdominal pathology </a:t>
            </a:r>
            <a:r>
              <a:rPr lang="en-AU" dirty="0" err="1" smtClean="0"/>
              <a:t>eg</a:t>
            </a:r>
            <a:r>
              <a:rPr lang="en-AU" dirty="0" smtClean="0"/>
              <a:t>: diverticular disease - increasing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Catheter-related infection</a:t>
            </a:r>
          </a:p>
          <a:p>
            <a:r>
              <a:rPr lang="en-AU" dirty="0" smtClean="0"/>
              <a:t>Haematogenous</a:t>
            </a:r>
          </a:p>
          <a:p>
            <a:r>
              <a:rPr lang="en-AU" dirty="0" smtClean="0"/>
              <a:t>Vaginal source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Differentials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Constipation,  Renal / Biliary colic, Peptic ulcer ,  Pancreatitis,   Acute intestinal perforation .....etc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i.e.:   causes of abdominal pain occurring in non dialysis population which can be investigated </a:t>
            </a:r>
            <a:r>
              <a:rPr lang="en-AU" u="sng" dirty="0" smtClean="0"/>
              <a:t>after</a:t>
            </a:r>
            <a:r>
              <a:rPr lang="en-AU" dirty="0" smtClean="0"/>
              <a:t> peritonitis excluded rather than before.</a:t>
            </a:r>
          </a:p>
          <a:p>
            <a:pPr>
              <a:buNone/>
            </a:pPr>
            <a:r>
              <a:rPr lang="en-AU" dirty="0" smtClean="0"/>
              <a:t>    PD patients who present to the hospital with pain abdomen should be considered to have peritonitis unless proven otherwise!!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General rule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b="1" dirty="0" smtClean="0"/>
              <a:t>PD Patients with early peritonitis may have no clinical signs such as peritonism or raised inflammatory markers.</a:t>
            </a:r>
          </a:p>
          <a:p>
            <a:endParaRPr lang="en-AU" b="1" dirty="0" smtClean="0"/>
          </a:p>
          <a:p>
            <a:r>
              <a:rPr lang="en-AU" b="1" dirty="0" smtClean="0"/>
              <a:t>These findings will eventually develop if management is inappropriately delayed.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Diagnosis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Urgent peritoneal dialysis sample needs to be collected &amp; sent for urgent cell count with differential, gram stain, and culture 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effluent cell count with white blood cells (WBC) more than 100/</a:t>
            </a:r>
            <a:r>
              <a:rPr lang="en-AU" dirty="0" err="1" smtClean="0"/>
              <a:t>uL</a:t>
            </a:r>
            <a:r>
              <a:rPr lang="en-AU" dirty="0" smtClean="0"/>
              <a:t> (after a dwell time of at least 2 hours), with at least 50% polymorphonuclear neutrophilic cells indicates peritonitis.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Differentials of a “cloudy bag”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Culture-positive infectious peritonitis</a:t>
            </a:r>
          </a:p>
          <a:p>
            <a:r>
              <a:rPr lang="en-AU" b="1" dirty="0" smtClean="0"/>
              <a:t>Infectious peritonitis with sterile cultures</a:t>
            </a:r>
          </a:p>
          <a:p>
            <a:endParaRPr lang="en-AU" dirty="0" smtClean="0"/>
          </a:p>
          <a:p>
            <a:r>
              <a:rPr lang="en-AU" dirty="0" smtClean="0"/>
              <a:t>Chemical peritonitis</a:t>
            </a:r>
          </a:p>
          <a:p>
            <a:r>
              <a:rPr lang="en-AU" dirty="0" smtClean="0"/>
              <a:t>Hemoperitoneum</a:t>
            </a:r>
          </a:p>
          <a:p>
            <a:r>
              <a:rPr lang="en-AU" dirty="0" smtClean="0"/>
              <a:t>Malignancy (rare)</a:t>
            </a:r>
          </a:p>
          <a:p>
            <a:r>
              <a:rPr lang="en-AU" dirty="0" smtClean="0"/>
              <a:t>Chylous effluent (rare)</a:t>
            </a:r>
          </a:p>
          <a:p>
            <a:r>
              <a:rPr lang="en-AU" dirty="0" smtClean="0"/>
              <a:t>Specimen taken from “dry” abdomen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Management of PD related peritonitis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After diagnosis </a:t>
            </a:r>
            <a:endParaRPr lang="en-AU" dirty="0" smtClean="0"/>
          </a:p>
          <a:p>
            <a:r>
              <a:rPr lang="en-AU" dirty="0" smtClean="0"/>
              <a:t>important to initiate appropriate antibiotic therapy</a:t>
            </a:r>
          </a:p>
          <a:p>
            <a:pPr>
              <a:buNone/>
            </a:pPr>
            <a:r>
              <a:rPr lang="en-AU" dirty="0" smtClean="0"/>
              <a:t>    for PD-associated peritonitis as soon as possible.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The risk of relapse, catheter removal, </a:t>
            </a:r>
            <a:r>
              <a:rPr lang="en-AU" b="1" dirty="0" smtClean="0"/>
              <a:t>permanent transfer to haemodialysis because of irreversible peritoneal membrane damage</a:t>
            </a:r>
            <a:r>
              <a:rPr lang="en-AU" dirty="0" smtClean="0"/>
              <a:t>, and death are more likely to occur if treatment is not initiated promptly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Empiric antibiotics are given IP &amp; must cover both gram-positive and gram-negative organisms</a:t>
            </a:r>
          </a:p>
          <a:p>
            <a:r>
              <a:rPr lang="en-AU" dirty="0" smtClean="0"/>
              <a:t>Selection of empiric therapy- dependent on the local &amp; patient history of sensitivities of organisms</a:t>
            </a:r>
          </a:p>
          <a:p>
            <a:r>
              <a:rPr lang="en-AU" dirty="0" smtClean="0"/>
              <a:t>Gram-positive organisms may be covered by vancomycin or a cephalosporin</a:t>
            </a:r>
          </a:p>
          <a:p>
            <a:r>
              <a:rPr lang="en-AU" dirty="0" smtClean="0"/>
              <a:t>Gram-negative organisms by a third generation</a:t>
            </a:r>
          </a:p>
          <a:p>
            <a:pPr>
              <a:buNone/>
            </a:pPr>
            <a:r>
              <a:rPr lang="en-AU" dirty="0" smtClean="0"/>
              <a:t>    cephalosporin or amino glycoside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Antibiotic protocol at Bendigo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Cephazolin  or vancomycin</a:t>
            </a:r>
          </a:p>
          <a:p>
            <a:pPr>
              <a:buNone/>
            </a:pPr>
            <a:r>
              <a:rPr lang="en-AU" dirty="0" smtClean="0"/>
              <a:t>   and</a:t>
            </a:r>
          </a:p>
          <a:p>
            <a:r>
              <a:rPr lang="en-AU" dirty="0" smtClean="0"/>
              <a:t>Ceftazidime  or gentamicin</a:t>
            </a:r>
          </a:p>
          <a:p>
            <a:endParaRPr lang="en-AU" dirty="0" smtClean="0"/>
          </a:p>
          <a:p>
            <a:r>
              <a:rPr lang="en-AU" dirty="0" smtClean="0"/>
              <a:t>Change antibiotics once sensitivities are back if appropriate - (MRSA will need Vancomycin)</a:t>
            </a:r>
          </a:p>
          <a:p>
            <a:r>
              <a:rPr lang="en-AU" dirty="0" smtClean="0"/>
              <a:t>Inappropriate AB’s may increase incidence of VRE</a:t>
            </a:r>
          </a:p>
          <a:p>
            <a:r>
              <a:rPr lang="en-AU" dirty="0" smtClean="0"/>
              <a:t>Routine treatment for a period of 2 -3 weeks depending on the organism.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concern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r>
              <a:rPr lang="en-AU" sz="3600" dirty="0" smtClean="0"/>
              <a:t>Treatment of PD related peritonitis is frequently delayed &amp; often inappropriate</a:t>
            </a:r>
          </a:p>
          <a:p>
            <a:r>
              <a:rPr lang="en-AU" sz="3600" dirty="0" smtClean="0"/>
              <a:t>Our existing protocol is for renal registrar or consultant on call to be contacted immediately a patient arrives.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time of the essence?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 in treatment of peritonitis causes irreversible thickening of the Peritoneal  membrane &amp; adhesions with reduced dialysis surface area. This may make PD ineffective.</a:t>
            </a:r>
          </a:p>
          <a:p>
            <a:r>
              <a:rPr lang="en-US" dirty="0" smtClean="0"/>
              <a:t>Some patients have social reasons (</a:t>
            </a:r>
            <a:r>
              <a:rPr lang="en-US" dirty="0" err="1" smtClean="0"/>
              <a:t>eg</a:t>
            </a:r>
            <a:r>
              <a:rPr lang="en-US" dirty="0" smtClean="0"/>
              <a:t> distance travelled) or medical reasons (</a:t>
            </a:r>
            <a:r>
              <a:rPr lang="en-US" dirty="0" err="1" smtClean="0"/>
              <a:t>eg</a:t>
            </a:r>
            <a:r>
              <a:rPr lang="en-US" dirty="0" smtClean="0"/>
              <a:t> severe cardiac problems) meaning alternative haemodialysis may not be a difficult option.</a:t>
            </a:r>
          </a:p>
          <a:p>
            <a:r>
              <a:rPr lang="en-US" dirty="0" smtClean="0"/>
              <a:t>Dialysis is a life supporting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Pt. Mr D.C  Age: 63  Sex: M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Presentation to ED with -</a:t>
            </a:r>
          </a:p>
          <a:p>
            <a:pPr>
              <a:buNone/>
            </a:pPr>
            <a:r>
              <a:rPr lang="en-AU" dirty="0" smtClean="0"/>
              <a:t>            Poor drainage of PD fluid (800ml </a:t>
            </a:r>
            <a:r>
              <a:rPr lang="en-AU" dirty="0" err="1" smtClean="0"/>
              <a:t>c.f</a:t>
            </a:r>
            <a:r>
              <a:rPr lang="en-AU" dirty="0" smtClean="0"/>
              <a:t> usual 2l)</a:t>
            </a:r>
          </a:p>
          <a:p>
            <a:pPr>
              <a:buNone/>
            </a:pPr>
            <a:r>
              <a:rPr lang="en-AU" dirty="0" smtClean="0"/>
              <a:t>            3hr history of mild pain abdomen</a:t>
            </a:r>
          </a:p>
          <a:p>
            <a:pPr>
              <a:buNone/>
            </a:pPr>
            <a:r>
              <a:rPr lang="en-AU" dirty="0" smtClean="0"/>
              <a:t>                        Generalised, not associated with  </a:t>
            </a:r>
          </a:p>
          <a:p>
            <a:pPr>
              <a:buNone/>
            </a:pPr>
            <a:r>
              <a:rPr lang="en-AU" dirty="0" smtClean="0"/>
              <a:t>                        diarrhoea, vomiting, fever, chills,</a:t>
            </a:r>
          </a:p>
          <a:p>
            <a:pPr>
              <a:buNone/>
            </a:pPr>
            <a:r>
              <a:rPr lang="en-AU" dirty="0" smtClean="0"/>
              <a:t>                        or diaphoresis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Bendigo PD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 smtClean="0"/>
              <a:t>100% of PD patients have a hard copy “alert” in their histories</a:t>
            </a:r>
          </a:p>
          <a:p>
            <a:r>
              <a:rPr lang="en-AU" dirty="0" smtClean="0"/>
              <a:t>Wording states “On peritoneal dialysis – contact renal team on presentation”</a:t>
            </a:r>
          </a:p>
          <a:p>
            <a:pPr lvl="0"/>
            <a:r>
              <a:rPr lang="en-AU" dirty="0" smtClean="0"/>
              <a:t>All PD patients have a yellow “Alert Card” – advised to present this to ED staff </a:t>
            </a:r>
          </a:p>
          <a:p>
            <a:r>
              <a:rPr lang="en-AU" dirty="0" smtClean="0"/>
              <a:t>Wording states “Peritoneal Dialysis Alert.  On presentation to Emergency Department contact Renal Staff”.  Reverse has contact details for Business and After Hours contact.</a:t>
            </a:r>
          </a:p>
          <a:p>
            <a:r>
              <a:rPr lang="en-AU" dirty="0" smtClean="0"/>
              <a:t>All patients have an alert activated on the ED IT system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Bendigo PD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25 patients on PD roster</a:t>
            </a:r>
          </a:p>
          <a:p>
            <a:r>
              <a:rPr lang="en-AU" dirty="0" smtClean="0"/>
              <a:t>19 men and 6 women</a:t>
            </a:r>
          </a:p>
          <a:p>
            <a:r>
              <a:rPr lang="en-AU" dirty="0" smtClean="0"/>
              <a:t>Age ranges from 20yrs to 87rys (avg: 61.2)</a:t>
            </a:r>
          </a:p>
          <a:p>
            <a:r>
              <a:rPr lang="en-AU" dirty="0" smtClean="0"/>
              <a:t>Peritonitis rate at Bendigo: 1 episode/31 pt. months</a:t>
            </a:r>
          </a:p>
          <a:p>
            <a:pPr>
              <a:buNone/>
            </a:pPr>
            <a:r>
              <a:rPr lang="en-AU" dirty="0" smtClean="0"/>
              <a:t>    (Accepted rate is 1episode/18 pt. months)</a:t>
            </a:r>
          </a:p>
          <a:p>
            <a:r>
              <a:rPr lang="en-AU" dirty="0" smtClean="0"/>
              <a:t>20.7% of cases were culture negative</a:t>
            </a:r>
          </a:p>
          <a:p>
            <a:r>
              <a:rPr lang="en-AU" dirty="0" smtClean="0"/>
              <a:t>Most common organism isolated was coagulase negative staph. epidermidis (17%)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Bendigo PD Peritonitis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dirty="0" smtClean="0"/>
              <a:t>delays in notification of Renal staff</a:t>
            </a:r>
          </a:p>
          <a:p>
            <a:pPr lvl="1"/>
            <a:r>
              <a:rPr lang="en-AU" dirty="0" smtClean="0"/>
              <a:t>delays in commencing antibiotic therapy</a:t>
            </a:r>
          </a:p>
          <a:p>
            <a:pPr>
              <a:buNone/>
            </a:pPr>
            <a:endParaRPr lang="en-AU" dirty="0" smtClean="0"/>
          </a:p>
          <a:p>
            <a:pPr lvl="0"/>
            <a:r>
              <a:rPr lang="en-AU" dirty="0" smtClean="0"/>
              <a:t>Documentation review of all cases for the 12 month period</a:t>
            </a:r>
          </a:p>
          <a:p>
            <a:pPr lvl="0"/>
            <a:r>
              <a:rPr lang="en-AU" dirty="0" smtClean="0"/>
              <a:t>Assessed documents included</a:t>
            </a:r>
          </a:p>
          <a:p>
            <a:pPr lvl="1"/>
            <a:r>
              <a:rPr lang="en-AU" dirty="0" smtClean="0"/>
              <a:t>ED notes</a:t>
            </a:r>
          </a:p>
          <a:p>
            <a:pPr lvl="1"/>
            <a:r>
              <a:rPr lang="en-AU" dirty="0" smtClean="0"/>
              <a:t>Medication charts and orders</a:t>
            </a:r>
          </a:p>
          <a:p>
            <a:pPr lvl="1"/>
            <a:r>
              <a:rPr lang="en-AU" dirty="0" smtClean="0"/>
              <a:t>Ward histories</a:t>
            </a:r>
          </a:p>
          <a:p>
            <a:pPr lvl="1"/>
            <a:r>
              <a:rPr lang="en-AU" dirty="0" smtClean="0"/>
              <a:t>Alert notifications</a:t>
            </a:r>
          </a:p>
          <a:p>
            <a:pPr lvl="1"/>
            <a:r>
              <a:rPr lang="en-AU" dirty="0" smtClean="0"/>
              <a:t>Pathology records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Data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Data analysed for 12 month period (1 Dec 09 to 30 Nov 10)</a:t>
            </a:r>
          </a:p>
          <a:p>
            <a:pPr lvl="0"/>
            <a:r>
              <a:rPr lang="en-AU" dirty="0" smtClean="0"/>
              <a:t>23 presentations for PD related peritonitis affecting 13 individual  patients</a:t>
            </a:r>
          </a:p>
          <a:p>
            <a:pPr lvl="0"/>
            <a:r>
              <a:rPr lang="en-AU" dirty="0" smtClean="0"/>
              <a:t>Data for 21 episodes of peritonitis analysed (one patient history not able to be located – logged on riskman; patient not deceased)</a:t>
            </a:r>
          </a:p>
          <a:p>
            <a:pPr lvl="0"/>
            <a:r>
              <a:rPr lang="en-AU" dirty="0" smtClean="0"/>
              <a:t>73% of presentations were Monday to Friday</a:t>
            </a:r>
          </a:p>
          <a:p>
            <a:pPr lvl="0"/>
            <a:r>
              <a:rPr lang="en-AU" dirty="0" smtClean="0"/>
              <a:t>76% of presentations during the hours of 0900 and 1730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Clinical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AU" dirty="0" smtClean="0"/>
              <a:t>11 (58%) patients presented with abdominal pain and cloudy PD effluent</a:t>
            </a:r>
          </a:p>
          <a:p>
            <a:pPr lvl="0">
              <a:buNone/>
            </a:pPr>
            <a:endParaRPr lang="en-AU" dirty="0" smtClean="0"/>
          </a:p>
          <a:p>
            <a:pPr lvl="0"/>
            <a:r>
              <a:rPr lang="en-AU" dirty="0" smtClean="0"/>
              <a:t>3 abdominal pain</a:t>
            </a:r>
          </a:p>
          <a:p>
            <a:pPr lvl="0">
              <a:buNone/>
            </a:pPr>
            <a:endParaRPr lang="en-AU" dirty="0" smtClean="0"/>
          </a:p>
          <a:p>
            <a:pPr lvl="0"/>
            <a:r>
              <a:rPr lang="en-AU" dirty="0" smtClean="0"/>
              <a:t>7 patients had varying combinations of abdominal pain, cloudy effluent, fever, nausea, vomiting diarrhoea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Notification to Renal staff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 smtClean="0"/>
              <a:t>Data for 11 episodes of peritonitis available for analysis</a:t>
            </a:r>
          </a:p>
          <a:p>
            <a:pPr lvl="1"/>
            <a:r>
              <a:rPr lang="en-AU" dirty="0" smtClean="0"/>
              <a:t>8 histories did not have time of notification documented</a:t>
            </a:r>
          </a:p>
          <a:p>
            <a:pPr lvl="1"/>
            <a:r>
              <a:rPr lang="en-AU" dirty="0" smtClean="0"/>
              <a:t>2 patients had contacted the physician or PD staff directly</a:t>
            </a:r>
          </a:p>
          <a:p>
            <a:pPr lvl="0"/>
            <a:r>
              <a:rPr lang="en-AU" sz="3500" i="1" dirty="0" smtClean="0">
                <a:solidFill>
                  <a:srgbClr val="FF0000"/>
                </a:solidFill>
              </a:rPr>
              <a:t>Time of notifying renal staff varied between 4 minutes and 426 minutes </a:t>
            </a:r>
            <a:endParaRPr lang="en-AU" sz="3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AU" sz="3500" i="1" dirty="0" smtClean="0">
                <a:solidFill>
                  <a:srgbClr val="FF0000"/>
                </a:solidFill>
              </a:rPr>
              <a:t>  (&gt; 7 hours)</a:t>
            </a:r>
            <a:endParaRPr lang="en-AU" sz="3500" dirty="0" smtClean="0">
              <a:solidFill>
                <a:srgbClr val="FF0000"/>
              </a:solidFill>
            </a:endParaRPr>
          </a:p>
          <a:p>
            <a:pPr lvl="0"/>
            <a:r>
              <a:rPr lang="en-AU" sz="3500" i="1" dirty="0" smtClean="0">
                <a:solidFill>
                  <a:srgbClr val="FF0000"/>
                </a:solidFill>
              </a:rPr>
              <a:t>Average time of notification was 87 minutes</a:t>
            </a:r>
            <a:endParaRPr lang="en-AU" sz="3500" dirty="0" smtClean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PD fluid sampling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Data for 17 episodes of peritonitis available for analysis</a:t>
            </a:r>
          </a:p>
          <a:p>
            <a:pPr lvl="1"/>
            <a:r>
              <a:rPr lang="en-AU" dirty="0" smtClean="0"/>
              <a:t>4 samples were brought in by patients</a:t>
            </a:r>
          </a:p>
          <a:p>
            <a:pPr lvl="0"/>
            <a:r>
              <a:rPr lang="en-AU" sz="3600" i="1" dirty="0" smtClean="0">
                <a:solidFill>
                  <a:srgbClr val="FF0000"/>
                </a:solidFill>
              </a:rPr>
              <a:t>Time to procuring of PD fluid sample varied between 29 minutes and 531 minutes (&gt; 8 hours)</a:t>
            </a:r>
          </a:p>
          <a:p>
            <a:pPr lvl="0"/>
            <a:r>
              <a:rPr lang="en-AU" sz="3600" i="1" dirty="0" smtClean="0">
                <a:solidFill>
                  <a:srgbClr val="FF0000"/>
                </a:solidFill>
              </a:rPr>
              <a:t>Average time to collection of sample  was 156 minutes (~2.5 hours)</a:t>
            </a:r>
            <a:endParaRPr lang="en-AU" sz="3600" dirty="0" smtClean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dose of antibiotics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 smtClean="0"/>
              <a:t>Data for 19 episodes of peritonitis available for analysis</a:t>
            </a:r>
          </a:p>
          <a:p>
            <a:pPr lvl="1"/>
            <a:r>
              <a:rPr lang="en-AU" dirty="0" smtClean="0"/>
              <a:t>1 chart did not have time of administration documented</a:t>
            </a:r>
          </a:p>
          <a:p>
            <a:pPr lvl="1"/>
            <a:r>
              <a:rPr lang="en-AU" dirty="0" smtClean="0"/>
              <a:t>1 chart did not have administration of the antibiotics documented (not signed as having been administered)</a:t>
            </a:r>
          </a:p>
          <a:p>
            <a:pPr lvl="0"/>
            <a:r>
              <a:rPr lang="en-AU" sz="3500" i="1" dirty="0" smtClean="0">
                <a:solidFill>
                  <a:srgbClr val="FF0000"/>
                </a:solidFill>
              </a:rPr>
              <a:t>Time to administration of antibiotics varied between 45 minutes and 631 minutes (&gt; 10 hours)</a:t>
            </a:r>
            <a:endParaRPr lang="en-AU" sz="3500" dirty="0" smtClean="0">
              <a:solidFill>
                <a:srgbClr val="FF0000"/>
              </a:solidFill>
            </a:endParaRPr>
          </a:p>
          <a:p>
            <a:pPr lvl="0"/>
            <a:r>
              <a:rPr lang="en-AU" sz="3500" i="1" dirty="0" smtClean="0">
                <a:solidFill>
                  <a:srgbClr val="FF0000"/>
                </a:solidFill>
              </a:rPr>
              <a:t>Average time to administration of antibiotics was 237 minutes (~4 hours)</a:t>
            </a:r>
            <a:endParaRPr lang="en-AU" sz="3500" dirty="0" smtClean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dose of antibiotics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5 episodes of peritonitis reviewed where PD staff were available to assist ED with peritonitis management</a:t>
            </a:r>
          </a:p>
          <a:p>
            <a:pPr lvl="1"/>
            <a:r>
              <a:rPr lang="en-AU" dirty="0" smtClean="0"/>
              <a:t>2 episodes patients had first antibiotics in less that one hour</a:t>
            </a:r>
          </a:p>
          <a:p>
            <a:pPr lvl="1"/>
            <a:r>
              <a:rPr lang="en-AU" dirty="0" smtClean="0"/>
              <a:t>2 further episodes first antibiotics administered between 1 and 2 hours</a:t>
            </a:r>
          </a:p>
          <a:p>
            <a:pPr lvl="1"/>
            <a:r>
              <a:rPr lang="en-AU" dirty="0" smtClean="0"/>
              <a:t>1 patient had a delay of ~ 7 hours in notifying renal staff.  Antibiotics administered within 2 hours once notification occurred.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Usually 1.5% X 6 litres X 2 bags overnight with </a:t>
            </a:r>
            <a:r>
              <a:rPr lang="en-AU" dirty="0" err="1" smtClean="0"/>
              <a:t>Icodextran</a:t>
            </a:r>
            <a:r>
              <a:rPr lang="en-AU" dirty="0" smtClean="0"/>
              <a:t> (polymer less likely to be broken down &amp; absorbed with a prolonged dwell) during day</a:t>
            </a:r>
          </a:p>
          <a:p>
            <a:r>
              <a:rPr lang="en-AU" dirty="0" smtClean="0"/>
              <a:t>On day of presentation used 1.5% bag during day to facilitate testing of PD adequacy. Likely absorption of this fluid so less to drain out </a:t>
            </a:r>
            <a:r>
              <a:rPr lang="en-AU" dirty="0" err="1" smtClean="0"/>
              <a:t>c.f</a:t>
            </a:r>
            <a:r>
              <a:rPr lang="en-AU" dirty="0" smtClean="0"/>
              <a:t> drainage problem as such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goals </a:t>
            </a:r>
            <a:r>
              <a:rPr lang="en-AU" dirty="0" err="1" smtClean="0"/>
              <a:t>vs</a:t>
            </a:r>
            <a:r>
              <a:rPr lang="en-AU" dirty="0" smtClean="0"/>
              <a:t> data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3"/>
          <a:ext cx="8504238" cy="380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550294">
                <a:tc>
                  <a:txBody>
                    <a:bodyPr/>
                    <a:lstStyle/>
                    <a:p>
                      <a:r>
                        <a:rPr lang="en-AU" dirty="0" smtClean="0"/>
                        <a:t>Treatment plan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Ideal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Bendigo base</a:t>
                      </a:r>
                      <a:endParaRPr lang="en-AU" dirty="0"/>
                    </a:p>
                  </a:txBody>
                  <a:tcPr/>
                </a:tc>
              </a:tr>
              <a:tr h="1356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Time taken to contact renal team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ASAP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87mts</a:t>
                      </a:r>
                      <a:endParaRPr lang="en-AU" dirty="0"/>
                    </a:p>
                  </a:txBody>
                  <a:tcPr/>
                </a:tc>
              </a:tr>
              <a:tr h="949822">
                <a:tc>
                  <a:txBody>
                    <a:bodyPr/>
                    <a:lstStyle/>
                    <a:p>
                      <a:r>
                        <a:rPr lang="en-AU" dirty="0" smtClean="0"/>
                        <a:t>Time to procure DP fluid sample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Medical emergency: immediate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156mts</a:t>
                      </a:r>
                      <a:endParaRPr lang="en-AU" dirty="0"/>
                    </a:p>
                  </a:txBody>
                  <a:tcPr/>
                </a:tc>
              </a:tr>
              <a:tr h="949822">
                <a:tc>
                  <a:txBody>
                    <a:bodyPr/>
                    <a:lstStyle/>
                    <a:p>
                      <a:r>
                        <a:rPr lang="en-AU" dirty="0" smtClean="0"/>
                        <a:t>Time to first dose of antibiotic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Less than one hour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237mts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00:59 Hrs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Pt. Mr D.C  Age: 63  Sex: M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Presentation to ED with -</a:t>
            </a:r>
          </a:p>
          <a:p>
            <a:pPr>
              <a:buNone/>
            </a:pPr>
            <a:r>
              <a:rPr lang="en-AU" dirty="0" smtClean="0"/>
              <a:t>            Poor drainage of PD fluid </a:t>
            </a:r>
          </a:p>
          <a:p>
            <a:pPr>
              <a:buNone/>
            </a:pPr>
            <a:r>
              <a:rPr lang="en-AU" dirty="0" smtClean="0"/>
              <a:t>            3hr history of mild pain abdomen</a:t>
            </a:r>
          </a:p>
          <a:p>
            <a:pPr>
              <a:buNone/>
            </a:pPr>
            <a:r>
              <a:rPr lang="en-AU" dirty="0" smtClean="0"/>
              <a:t>                        Generalised, not associated with  </a:t>
            </a:r>
          </a:p>
          <a:p>
            <a:pPr>
              <a:buNone/>
            </a:pPr>
            <a:r>
              <a:rPr lang="en-AU" dirty="0" smtClean="0"/>
              <a:t>                        diarrhoea, vomiting, fever, chills,</a:t>
            </a:r>
          </a:p>
          <a:p>
            <a:pPr>
              <a:buNone/>
            </a:pPr>
            <a:r>
              <a:rPr lang="en-AU" dirty="0" smtClean="0"/>
              <a:t>                        or diaphoresis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Patient presented the ED staff with his alert card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Requested on multiple occasions for the renal team to be contacted overnight</a:t>
            </a:r>
          </a:p>
          <a:p>
            <a:pPr>
              <a:buNone/>
            </a:pPr>
            <a:r>
              <a:rPr lang="en-AU" dirty="0" smtClean="0"/>
              <a:t>           - this did not occur 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time after 3:57am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On examination:</a:t>
            </a:r>
          </a:p>
          <a:p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Alert and oriented, not unwell looking</a:t>
            </a:r>
          </a:p>
          <a:p>
            <a:pPr>
              <a:buFontTx/>
              <a:buChar char="-"/>
            </a:pPr>
            <a:r>
              <a:rPr lang="en-AU" dirty="0" smtClean="0"/>
              <a:t>PR:90/</a:t>
            </a:r>
            <a:r>
              <a:rPr lang="en-AU" dirty="0" err="1" smtClean="0"/>
              <a:t>mt</a:t>
            </a:r>
            <a:r>
              <a:rPr lang="en-AU" dirty="0" smtClean="0"/>
              <a:t>  BP: 128/70mmHg  </a:t>
            </a:r>
          </a:p>
          <a:p>
            <a:pPr>
              <a:buFontTx/>
              <a:buChar char="-"/>
            </a:pPr>
            <a:r>
              <a:rPr lang="en-AU" dirty="0" smtClean="0"/>
              <a:t>RR:18/</a:t>
            </a:r>
            <a:r>
              <a:rPr lang="en-AU" dirty="0" err="1" smtClean="0"/>
              <a:t>mt</a:t>
            </a:r>
            <a:r>
              <a:rPr lang="en-AU" dirty="0" smtClean="0"/>
              <a:t>  SPO2: 97% on room air</a:t>
            </a:r>
          </a:p>
          <a:p>
            <a:pPr>
              <a:buFontTx/>
              <a:buChar char="-"/>
            </a:pPr>
            <a:r>
              <a:rPr lang="en-AU" dirty="0" err="1" smtClean="0"/>
              <a:t>Afebrile</a:t>
            </a: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Chest/CVS: not mentioned in notes</a:t>
            </a:r>
          </a:p>
          <a:p>
            <a:pPr>
              <a:buFontTx/>
              <a:buChar char="-"/>
            </a:pPr>
            <a:r>
              <a:rPr lang="en-AU" dirty="0" smtClean="0"/>
              <a:t>Abdomen: soft, non tender with no mass</a:t>
            </a:r>
          </a:p>
          <a:p>
            <a:pPr>
              <a:buNone/>
            </a:pPr>
            <a:r>
              <a:rPr lang="en-AU" dirty="0" smtClean="0"/>
              <a:t>                        PD catheter site: not looking infected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9:25am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Diagnosis: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Peritonitis!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Commenced on intra peritoneal antibiotics at 10:10am</a:t>
            </a:r>
          </a:p>
          <a:p>
            <a:pPr>
              <a:buNone/>
            </a:pPr>
            <a:r>
              <a:rPr lang="en-AU" dirty="0" smtClean="0"/>
              <a:t>  -  </a:t>
            </a:r>
            <a:r>
              <a:rPr lang="en-AU" u="sng" dirty="0" smtClean="0"/>
              <a:t>9 HRS </a:t>
            </a:r>
            <a:r>
              <a:rPr lang="en-AU" dirty="0" smtClean="0"/>
              <a:t>post presentation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Discharged the next day with regular renal follow up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Causes of delayed 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 smtClean="0"/>
              <a:t>Delay in notification of renal unit</a:t>
            </a:r>
          </a:p>
          <a:p>
            <a:endParaRPr lang="en-AU" b="1" dirty="0" smtClean="0"/>
          </a:p>
          <a:p>
            <a:r>
              <a:rPr lang="en-AU" b="1" dirty="0" smtClean="0"/>
              <a:t>Delay in sample collection esp. after HRS (med unit)    - important that trained staff perform PD exchange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Delay in sample processing in lab (need to inform pathology of urgency)</a:t>
            </a:r>
          </a:p>
          <a:p>
            <a:endParaRPr lang="en-AU" dirty="0" smtClean="0"/>
          </a:p>
          <a:p>
            <a:r>
              <a:rPr lang="en-AU" dirty="0" smtClean="0"/>
              <a:t>Delay in deciding appropriate AB’s &amp; their admin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message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3600" dirty="0" smtClean="0"/>
              <a:t>Peritoneal dialysis patients presenting to ED should be presumed to have peritonitis until proven otherwise</a:t>
            </a:r>
          </a:p>
          <a:p>
            <a:endParaRPr lang="en-AU" sz="3600" dirty="0" smtClean="0"/>
          </a:p>
          <a:p>
            <a:r>
              <a:rPr lang="en-AU" sz="3600" dirty="0" smtClean="0"/>
              <a:t>Important to initiate management  with immediate consultation with renal unit.</a:t>
            </a:r>
          </a:p>
          <a:p>
            <a:endParaRPr lang="en-AU" sz="3600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r>
              <a:rPr lang="en-AU" sz="4000" dirty="0" smtClean="0"/>
              <a:t>THANK YOU</a:t>
            </a:r>
          </a:p>
          <a:p>
            <a:pPr algn="ctr">
              <a:buNone/>
            </a:pPr>
            <a:endParaRPr lang="en-AU" sz="4000" dirty="0" smtClean="0"/>
          </a:p>
          <a:p>
            <a:pPr algn="ctr">
              <a:buNone/>
            </a:pP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medical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End stage renal disease ? renovascular</a:t>
            </a:r>
          </a:p>
          <a:p>
            <a:pPr>
              <a:buNone/>
            </a:pPr>
            <a:r>
              <a:rPr lang="en-AU" dirty="0" smtClean="0"/>
              <a:t>        - on peritoneal dialysis (overnight cycler)</a:t>
            </a:r>
          </a:p>
          <a:p>
            <a:pPr>
              <a:buFontTx/>
              <a:buChar char="-"/>
            </a:pPr>
            <a:r>
              <a:rPr lang="en-AU" dirty="0" smtClean="0"/>
              <a:t>IHD/HTN</a:t>
            </a:r>
          </a:p>
          <a:p>
            <a:pPr>
              <a:buFontTx/>
              <a:buChar char="-"/>
            </a:pPr>
            <a:r>
              <a:rPr lang="en-AU" dirty="0" smtClean="0"/>
              <a:t>Chronic obstructive airways disease</a:t>
            </a:r>
          </a:p>
          <a:p>
            <a:pPr>
              <a:buFontTx/>
              <a:buChar char="-"/>
            </a:pPr>
            <a:r>
              <a:rPr lang="en-AU" dirty="0" smtClean="0"/>
              <a:t>Obstructive sleep apnoea</a:t>
            </a:r>
          </a:p>
          <a:p>
            <a:pPr>
              <a:buFontTx/>
              <a:buChar char="-"/>
            </a:pPr>
            <a:r>
              <a:rPr lang="en-AU" dirty="0" smtClean="0"/>
              <a:t>Ca prostate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Examination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Alert and oriented, not unwell looking</a:t>
            </a:r>
          </a:p>
          <a:p>
            <a:pPr>
              <a:buFontTx/>
              <a:buChar char="-"/>
            </a:pPr>
            <a:r>
              <a:rPr lang="en-AU" dirty="0" smtClean="0"/>
              <a:t>PR:90/min  BP: 128/70mmHg  </a:t>
            </a:r>
          </a:p>
          <a:p>
            <a:pPr>
              <a:buFontTx/>
              <a:buChar char="-"/>
            </a:pPr>
            <a:r>
              <a:rPr lang="en-AU" dirty="0" smtClean="0"/>
              <a:t>RR:18/min  SPO2: 97% on room air</a:t>
            </a:r>
          </a:p>
          <a:p>
            <a:pPr>
              <a:buFontTx/>
              <a:buChar char="-"/>
            </a:pPr>
            <a:r>
              <a:rPr lang="en-AU" dirty="0" err="1" smtClean="0"/>
              <a:t>Afebrile</a:t>
            </a: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Chest/CVS: not mentioned in notes</a:t>
            </a:r>
          </a:p>
          <a:p>
            <a:pPr>
              <a:buFontTx/>
              <a:buChar char="-"/>
            </a:pPr>
            <a:r>
              <a:rPr lang="en-AU" dirty="0" smtClean="0"/>
              <a:t>Abdomen: soft, non tender with no masses</a:t>
            </a:r>
          </a:p>
          <a:p>
            <a:pPr>
              <a:buNone/>
            </a:pPr>
            <a:r>
              <a:rPr lang="en-AU" dirty="0" smtClean="0"/>
              <a:t>                        PD catheter site OK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ED doctors Differential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? Blocked PD catheter – line change performed by med unit staff. No peritoneal dialysis performed overnight despite K+ of 6.1 </a:t>
            </a:r>
            <a:r>
              <a:rPr lang="en-AU" dirty="0" err="1" smtClean="0"/>
              <a:t>mmol</a:t>
            </a:r>
            <a:r>
              <a:rPr lang="en-AU" dirty="0" smtClean="0"/>
              <a:t>/l.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? Infection causing pain – morphine given 4 am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Hb 101   WCC 9.4  N 7.1  Platelets 190</a:t>
            </a:r>
          </a:p>
          <a:p>
            <a:r>
              <a:rPr lang="en-AU" dirty="0" smtClean="0"/>
              <a:t>Na 133  K 6.1  Cl 98  Hco3 29</a:t>
            </a:r>
          </a:p>
          <a:p>
            <a:r>
              <a:rPr lang="en-AU" dirty="0" smtClean="0"/>
              <a:t>Urea 32.3  Creatinine 855  GFR 6</a:t>
            </a:r>
          </a:p>
          <a:p>
            <a:r>
              <a:rPr lang="en-AU" dirty="0" smtClean="0"/>
              <a:t>Ca 2.47 (corrected)  P 1.8</a:t>
            </a:r>
          </a:p>
          <a:p>
            <a:r>
              <a:rPr lang="en-AU" dirty="0" smtClean="0"/>
              <a:t>Lipase 317</a:t>
            </a:r>
          </a:p>
          <a:p>
            <a:r>
              <a:rPr lang="en-AU" dirty="0" smtClean="0"/>
              <a:t>CRP &lt;5</a:t>
            </a:r>
          </a:p>
          <a:p>
            <a:r>
              <a:rPr lang="en-AU" dirty="0" smtClean="0"/>
              <a:t>Total protein 60  Albumin 33  AST 16  ALT 28 </a:t>
            </a:r>
          </a:p>
          <a:p>
            <a:pPr>
              <a:buNone/>
            </a:pPr>
            <a:r>
              <a:rPr lang="en-AU" dirty="0" smtClean="0"/>
              <a:t>    GGT 17  ALP 106  Bilirubin 6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658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2080</TotalTime>
  <Words>1878</Words>
  <Application>Microsoft Office PowerPoint</Application>
  <PresentationFormat>On-screen Show (4:3)</PresentationFormat>
  <Paragraphs>338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Civic</vt:lpstr>
      <vt:lpstr>Fotografie</vt:lpstr>
      <vt:lpstr>       Mortality and Morbidity Meeting: </vt:lpstr>
      <vt:lpstr>Outline of presentation</vt:lpstr>
      <vt:lpstr>Case history</vt:lpstr>
      <vt:lpstr>Slide 4</vt:lpstr>
      <vt:lpstr>Past medical issues</vt:lpstr>
      <vt:lpstr>Examination</vt:lpstr>
      <vt:lpstr>ED doctors Differential </vt:lpstr>
      <vt:lpstr>Investigations</vt:lpstr>
      <vt:lpstr>Slide 9</vt:lpstr>
      <vt:lpstr>Diagnosis: </vt:lpstr>
      <vt:lpstr>Slide 11</vt:lpstr>
      <vt:lpstr>Peritoneal dialysis</vt:lpstr>
      <vt:lpstr>Slide 13</vt:lpstr>
      <vt:lpstr>Slide 14</vt:lpstr>
      <vt:lpstr>Slide 15</vt:lpstr>
      <vt:lpstr>Types of peritoneal dialysis</vt:lpstr>
      <vt:lpstr>Complications of PD</vt:lpstr>
      <vt:lpstr>Peritonitis symptoms</vt:lpstr>
      <vt:lpstr>Slide 19</vt:lpstr>
      <vt:lpstr>Causes of peritonitis</vt:lpstr>
      <vt:lpstr>Differentials</vt:lpstr>
      <vt:lpstr>General rule</vt:lpstr>
      <vt:lpstr>Diagnosis</vt:lpstr>
      <vt:lpstr>Differentials of a “cloudy bag”</vt:lpstr>
      <vt:lpstr>Management of PD related peritonitis</vt:lpstr>
      <vt:lpstr>Treatment</vt:lpstr>
      <vt:lpstr>Antibiotic protocol at Bendigo</vt:lpstr>
      <vt:lpstr>Our concern</vt:lpstr>
      <vt:lpstr>Why is time of the essence?</vt:lpstr>
      <vt:lpstr>Bendigo PD </vt:lpstr>
      <vt:lpstr>Slide 31</vt:lpstr>
      <vt:lpstr>Bendigo PD</vt:lpstr>
      <vt:lpstr>Bendigo PD Peritonitis review</vt:lpstr>
      <vt:lpstr>Data review</vt:lpstr>
      <vt:lpstr>Clinical presentation</vt:lpstr>
      <vt:lpstr>Notification to Renal staff</vt:lpstr>
      <vt:lpstr>PD fluid sampling time</vt:lpstr>
      <vt:lpstr>First dose of antibiotics</vt:lpstr>
      <vt:lpstr>First dose of antibiotics</vt:lpstr>
      <vt:lpstr>Our goals vs data</vt:lpstr>
      <vt:lpstr>00:59 Hrs</vt:lpstr>
      <vt:lpstr>Slide 42</vt:lpstr>
      <vt:lpstr>Some time after 3:57am</vt:lpstr>
      <vt:lpstr>9:25am</vt:lpstr>
      <vt:lpstr>Causes of delayed treatment</vt:lpstr>
      <vt:lpstr>Take home message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103</cp:revision>
  <dcterms:created xsi:type="dcterms:W3CDTF">2006-08-16T00:00:00Z</dcterms:created>
  <dcterms:modified xsi:type="dcterms:W3CDTF">2011-06-29T05:33:13Z</dcterms:modified>
</cp:coreProperties>
</file>